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sldIdLst>
    <p:sldId id="256" r:id="rId2"/>
    <p:sldId id="257" r:id="rId3"/>
    <p:sldId id="266" r:id="rId4"/>
    <p:sldId id="272" r:id="rId5"/>
    <p:sldId id="274" r:id="rId6"/>
    <p:sldId id="258" r:id="rId7"/>
    <p:sldId id="273" r:id="rId8"/>
    <p:sldId id="281" r:id="rId9"/>
    <p:sldId id="276" r:id="rId10"/>
    <p:sldId id="277" r:id="rId11"/>
    <p:sldId id="259" r:id="rId12"/>
    <p:sldId id="283" r:id="rId13"/>
    <p:sldId id="260" r:id="rId14"/>
    <p:sldId id="278" r:id="rId15"/>
    <p:sldId id="288" r:id="rId16"/>
    <p:sldId id="289" r:id="rId17"/>
    <p:sldId id="261" r:id="rId18"/>
    <p:sldId id="287" r:id="rId19"/>
    <p:sldId id="285" r:id="rId20"/>
    <p:sldId id="267" r:id="rId21"/>
    <p:sldId id="270" r:id="rId22"/>
    <p:sldId id="268" r:id="rId23"/>
    <p:sldId id="284" r:id="rId24"/>
    <p:sldId id="264" r:id="rId25"/>
    <p:sldId id="290" r:id="rId26"/>
    <p:sldId id="282" r:id="rId27"/>
    <p:sldId id="269" r:id="rId28"/>
    <p:sldId id="271" r:id="rId29"/>
    <p:sldId id="265" r:id="rId30"/>
    <p:sldId id="27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50" d="100"/>
          <a:sy n="50" d="100"/>
        </p:scale>
        <p:origin x="-19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5E06412-0003-B347-8C79-CC94AB3D88E7}" type="datetimeFigureOut">
              <a:rPr lang="en-US" smtClean="0"/>
              <a:pPr/>
              <a:t>4/29/13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9C550AC0-70F6-9743-8A7F-74F1A50C73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5E06412-0003-B347-8C79-CC94AB3D88E7}"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50AC0-70F6-9743-8A7F-74F1A50C73C1}"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E06412-0003-B347-8C79-CC94AB3D88E7}"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50AC0-70F6-9743-8A7F-74F1A50C73C1}"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E06412-0003-B347-8C79-CC94AB3D88E7}" type="datetimeFigureOut">
              <a:rPr lang="en-US" smtClean="0"/>
              <a:pPr/>
              <a:t>4/29/13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50AC0-70F6-9743-8A7F-74F1A50C73C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06412-0003-B347-8C79-CC94AB3D88E7}" type="datetimeFigureOut">
              <a:rPr lang="en-US" smtClean="0"/>
              <a:pPr/>
              <a:t>4/29/13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50AC0-70F6-9743-8A7F-74F1A50C73C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06412-0003-B347-8C79-CC94AB3D88E7}"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50AC0-70F6-9743-8A7F-74F1A50C73C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06412-0003-B347-8C79-CC94AB3D88E7}"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50AC0-70F6-9743-8A7F-74F1A50C73C1}"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06412-0003-B347-8C79-CC94AB3D88E7}"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50AC0-70F6-9743-8A7F-74F1A50C73C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06412-0003-B347-8C79-CC94AB3D88E7}"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50AC0-70F6-9743-8A7F-74F1A50C73C1}"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06412-0003-B347-8C79-CC94AB3D88E7}"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50AC0-70F6-9743-8A7F-74F1A50C73C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E06412-0003-B347-8C79-CC94AB3D88E7}" type="datetimeFigureOut">
              <a:rPr lang="en-US" smtClean="0"/>
              <a:pPr/>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50AC0-70F6-9743-8A7F-74F1A50C73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E06412-0003-B347-8C79-CC94AB3D88E7}" type="datetimeFigureOut">
              <a:rPr lang="en-US" smtClean="0"/>
              <a:pPr/>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50AC0-70F6-9743-8A7F-74F1A50C73C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E06412-0003-B347-8C79-CC94AB3D88E7}" type="datetimeFigureOut">
              <a:rPr lang="en-US" smtClean="0"/>
              <a:pPr/>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50AC0-70F6-9743-8A7F-74F1A50C73C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E6C5823-A82D-A544-BB9E-0D329C1B773D}"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5E06412-0003-B347-8C79-CC94AB3D88E7}" type="datetimeFigureOut">
              <a:rPr lang="en-US" smtClean="0"/>
              <a:pPr/>
              <a:t>4/29/13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C550AC0-70F6-9743-8A7F-74F1A50C73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65E06412-0003-B347-8C79-CC94AB3D88E7}" type="datetimeFigureOut">
              <a:rPr lang="en-US" smtClean="0"/>
              <a:pPr/>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50AC0-70F6-9743-8A7F-74F1A50C73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06412-0003-B347-8C79-CC94AB3D88E7}" type="datetimeFigureOut">
              <a:rPr lang="en-US" smtClean="0"/>
              <a:pPr/>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50AC0-70F6-9743-8A7F-74F1A50C73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06412-0003-B347-8C79-CC94AB3D88E7}"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50AC0-70F6-9743-8A7F-74F1A50C73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E06412-0003-B347-8C79-CC94AB3D88E7}"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50AC0-70F6-9743-8A7F-74F1A50C73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E06412-0003-B347-8C79-CC94AB3D88E7}" type="datetimeFigureOut">
              <a:rPr lang="en-US" smtClean="0"/>
              <a:pPr/>
              <a:t>4/29/13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50AC0-70F6-9743-8A7F-74F1A50C73C1}"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E06412-0003-B347-8C79-CC94AB3D88E7}"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50AC0-70F6-9743-8A7F-74F1A50C73C1}"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6.png"/><Relationship Id="rId24" Type="http://schemas.openxmlformats.org/officeDocument/2006/relationships/image" Target="../media/image7.png"/><Relationship Id="rId25"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5E06412-0003-B347-8C79-CC94AB3D88E7}" type="datetimeFigureOut">
              <a:rPr lang="en-US" smtClean="0"/>
              <a:pPr/>
              <a:t>4/29/13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C550AC0-70F6-9743-8A7F-74F1A50C73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 Id="rId3"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1.xml"/><Relationship Id="rId2"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21.xml"/><Relationship Id="rId2"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 Id="rId3" Type="http://schemas.openxmlformats.org/officeDocument/2006/relationships/image" Target="../media/image4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21.xml"/><Relationship Id="rId2"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 Id="rId3"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1.xml"/><Relationship Id="rId2"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7.jpeg"/><Relationship Id="rId3"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772400" cy="1470025"/>
          </a:xfrm>
        </p:spPr>
        <p:txBody>
          <a:bodyPr>
            <a:normAutofit/>
          </a:bodyPr>
          <a:lstStyle/>
          <a:p>
            <a:pPr algn="r"/>
            <a:r>
              <a:rPr lang="en-US" dirty="0"/>
              <a:t>Suffering, Memory, and </a:t>
            </a:r>
            <a:r>
              <a:rPr lang="en-US" dirty="0" smtClean="0"/>
              <a:t>Compassion</a:t>
            </a:r>
            <a:endParaRPr lang="en-US" dirty="0"/>
          </a:p>
        </p:txBody>
      </p:sp>
      <p:sp>
        <p:nvSpPr>
          <p:cNvPr id="3" name="Subtitle 2"/>
          <p:cNvSpPr>
            <a:spLocks noGrp="1"/>
          </p:cNvSpPr>
          <p:nvPr>
            <p:ph type="subTitle" idx="1"/>
          </p:nvPr>
        </p:nvSpPr>
        <p:spPr/>
        <p:txBody>
          <a:bodyPr/>
          <a:lstStyle/>
          <a:p>
            <a:r>
              <a:rPr lang="en-US" dirty="0" smtClean="0"/>
              <a:t>A Buddhist Variation on the Ethics of Memory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commemoration and judgment</a:t>
            </a:r>
            <a:endParaRPr lang="en-US" dirty="0"/>
          </a:p>
        </p:txBody>
      </p:sp>
      <p:sp>
        <p:nvSpPr>
          <p:cNvPr id="3" name="Content Placeholder 2"/>
          <p:cNvSpPr>
            <a:spLocks noGrp="1"/>
          </p:cNvSpPr>
          <p:nvPr>
            <p:ph sz="half" idx="1"/>
          </p:nvPr>
        </p:nvSpPr>
        <p:spPr/>
        <p:txBody>
          <a:bodyPr>
            <a:normAutofit/>
          </a:bodyPr>
          <a:lstStyle/>
          <a:p>
            <a:r>
              <a:rPr lang="en-US" sz="2400" dirty="0" smtClean="0">
                <a:latin typeface="Calibri"/>
              </a:rPr>
              <a:t>“extrovert criticism”</a:t>
            </a:r>
          </a:p>
          <a:p>
            <a:r>
              <a:rPr lang="en-US" altLang="ja-JP" sz="2400" dirty="0" smtClean="0">
                <a:latin typeface="Calibri"/>
                <a:ea typeface="ＭＳ Ｐ明朝" charset="0"/>
                <a:cs typeface="ＭＳ Ｐ明朝" charset="0"/>
              </a:rPr>
              <a:t>critique/judgment of other</a:t>
            </a:r>
          </a:p>
          <a:p>
            <a:r>
              <a:rPr lang="en-US" altLang="ja-JP" sz="2400" dirty="0" err="1" smtClean="0">
                <a:latin typeface="Calibri"/>
                <a:ea typeface="ＭＳ Ｐ明朝" charset="0"/>
                <a:cs typeface="ＭＳ Ｐ明朝" charset="0"/>
              </a:rPr>
              <a:t>essentializes</a:t>
            </a:r>
            <a:r>
              <a:rPr lang="en-US" altLang="ja-JP" sz="2400" dirty="0" smtClean="0">
                <a:latin typeface="Calibri"/>
                <a:ea typeface="ＭＳ Ｐ明朝" charset="0"/>
                <a:cs typeface="ＭＳ Ｐ明朝" charset="0"/>
              </a:rPr>
              <a:t> one event</a:t>
            </a:r>
          </a:p>
          <a:p>
            <a:r>
              <a:rPr lang="en-US" altLang="ja-JP" sz="2400" dirty="0" smtClean="0">
                <a:latin typeface="Calibri"/>
                <a:ea typeface="ＭＳ Ｐ明朝" charset="0"/>
                <a:cs typeface="ＭＳ Ｐ明朝" charset="0"/>
              </a:rPr>
              <a:t>bifurcates humanity</a:t>
            </a:r>
            <a:endParaRPr lang="en-US" altLang="ja-JP" sz="2400" dirty="0">
              <a:latin typeface="Calibri"/>
              <a:ea typeface="ＭＳ Ｐ明朝" charset="0"/>
              <a:cs typeface="ＭＳ Ｐ明朝" charset="0"/>
            </a:endParaRPr>
          </a:p>
          <a:p>
            <a:r>
              <a:rPr lang="en-US" altLang="ja-JP" sz="2400" dirty="0" smtClean="0">
                <a:latin typeface="Calibri"/>
                <a:ea typeface="ＭＳ Ｐ明朝" charset="0"/>
                <a:cs typeface="ＭＳ Ｐ明朝" charset="0"/>
              </a:rPr>
              <a:t>negates </a:t>
            </a:r>
            <a:r>
              <a:rPr lang="en-US" altLang="ja-JP" sz="2400" dirty="0">
                <a:latin typeface="Calibri"/>
                <a:ea typeface="ＭＳ Ｐ明朝" charset="0"/>
                <a:cs typeface="ＭＳ Ｐ明朝" charset="0"/>
              </a:rPr>
              <a:t>the other</a:t>
            </a:r>
          </a:p>
          <a:p>
            <a:r>
              <a:rPr lang="en-US" altLang="ja-JP" sz="2400" dirty="0" smtClean="0">
                <a:latin typeface="Calibri"/>
                <a:ea typeface="ＭＳ Ｐ明朝" charset="0"/>
                <a:cs typeface="ＭＳ Ｐ明朝" charset="0"/>
              </a:rPr>
              <a:t>affirms </a:t>
            </a:r>
            <a:r>
              <a:rPr lang="en-US" altLang="ja-JP" sz="2400" dirty="0">
                <a:latin typeface="Calibri"/>
                <a:ea typeface="ＭＳ Ｐ明朝" charset="0"/>
                <a:cs typeface="ＭＳ Ｐ明朝" charset="0"/>
              </a:rPr>
              <a:t>the self</a:t>
            </a:r>
          </a:p>
          <a:p>
            <a:endParaRPr lang="en-US" dirty="0"/>
          </a:p>
        </p:txBody>
      </p:sp>
      <p:sp>
        <p:nvSpPr>
          <p:cNvPr id="4" name="Content Placeholder 3"/>
          <p:cNvSpPr>
            <a:spLocks noGrp="1"/>
          </p:cNvSpPr>
          <p:nvPr>
            <p:ph sz="half" idx="2"/>
          </p:nvPr>
        </p:nvSpPr>
        <p:spPr/>
        <p:txBody>
          <a:bodyPr>
            <a:normAutofit/>
          </a:bodyPr>
          <a:lstStyle/>
          <a:p>
            <a:r>
              <a:rPr lang="en-US" sz="2400" dirty="0" smtClean="0">
                <a:latin typeface="Calibri"/>
              </a:rPr>
              <a:t>“introvert criticism”</a:t>
            </a:r>
          </a:p>
          <a:p>
            <a:r>
              <a:rPr lang="en-US" altLang="ja-JP" sz="2400" dirty="0" smtClean="0">
                <a:latin typeface="Calibri"/>
                <a:ea typeface="ＭＳ Ｐ明朝" charset="0"/>
                <a:cs typeface="ＭＳ Ｐ明朝" charset="0"/>
              </a:rPr>
              <a:t>critique</a:t>
            </a:r>
            <a:r>
              <a:rPr lang="en-US" altLang="ja-JP" sz="2400" dirty="0">
                <a:latin typeface="Calibri"/>
                <a:ea typeface="ＭＳ Ｐ明朝" charset="0"/>
                <a:cs typeface="ＭＳ Ｐ明朝" charset="0"/>
              </a:rPr>
              <a:t>/</a:t>
            </a:r>
            <a:r>
              <a:rPr lang="en-US" altLang="ja-JP" sz="2400" dirty="0" smtClean="0">
                <a:latin typeface="Calibri"/>
                <a:ea typeface="ＭＳ Ｐ明朝" charset="0"/>
                <a:cs typeface="ＭＳ Ｐ明朝" charset="0"/>
              </a:rPr>
              <a:t>judgment </a:t>
            </a:r>
            <a:r>
              <a:rPr lang="en-US" altLang="ja-JP" sz="2400" dirty="0">
                <a:latin typeface="Calibri"/>
                <a:ea typeface="ＭＳ Ｐ明朝" charset="0"/>
                <a:cs typeface="ＭＳ Ｐ明朝" charset="0"/>
              </a:rPr>
              <a:t>of </a:t>
            </a:r>
            <a:r>
              <a:rPr lang="en-US" altLang="ja-JP" sz="2400" dirty="0" smtClean="0">
                <a:latin typeface="Calibri"/>
                <a:ea typeface="ＭＳ Ｐ明朝" charset="0"/>
                <a:cs typeface="ＭＳ Ｐ明朝" charset="0"/>
              </a:rPr>
              <a:t>self</a:t>
            </a:r>
          </a:p>
          <a:p>
            <a:r>
              <a:rPr lang="en-US" altLang="ja-JP" sz="2400" dirty="0" err="1" smtClean="0">
                <a:latin typeface="Calibri"/>
                <a:ea typeface="ＭＳ Ｐ明朝" charset="0"/>
                <a:cs typeface="ＭＳ Ｐ明朝" charset="0"/>
              </a:rPr>
              <a:t>essentializes</a:t>
            </a:r>
            <a:r>
              <a:rPr lang="en-US" altLang="ja-JP" sz="2400" dirty="0" smtClean="0">
                <a:latin typeface="Calibri"/>
                <a:ea typeface="ＭＳ Ｐ明朝" charset="0"/>
                <a:cs typeface="ＭＳ Ｐ明朝" charset="0"/>
              </a:rPr>
              <a:t> one event</a:t>
            </a:r>
          </a:p>
          <a:p>
            <a:r>
              <a:rPr lang="en-US" altLang="ja-JP" sz="2400" dirty="0" smtClean="0">
                <a:latin typeface="Calibri"/>
                <a:ea typeface="ＭＳ Ｐ明朝" charset="0"/>
                <a:cs typeface="ＭＳ Ｐ明朝" charset="0"/>
              </a:rPr>
              <a:t>bifurcates humanity</a:t>
            </a:r>
            <a:endParaRPr lang="en-US" altLang="ja-JP" sz="2400" dirty="0">
              <a:latin typeface="Calibri"/>
              <a:ea typeface="ＭＳ Ｐ明朝" charset="0"/>
              <a:cs typeface="ＭＳ Ｐ明朝" charset="0"/>
            </a:endParaRPr>
          </a:p>
          <a:p>
            <a:r>
              <a:rPr lang="en-US" altLang="ja-JP" sz="2400" dirty="0" smtClean="0">
                <a:latin typeface="Calibri"/>
                <a:ea typeface="ＭＳ Ｐ明朝" charset="0"/>
                <a:cs typeface="ＭＳ Ｐ明朝" charset="0"/>
              </a:rPr>
              <a:t>negates </a:t>
            </a:r>
            <a:r>
              <a:rPr lang="en-US" altLang="ja-JP" sz="2400" dirty="0">
                <a:latin typeface="Calibri"/>
                <a:ea typeface="ＭＳ Ｐ明朝" charset="0"/>
                <a:cs typeface="ＭＳ Ｐ明朝" charset="0"/>
              </a:rPr>
              <a:t>the self</a:t>
            </a:r>
          </a:p>
          <a:p>
            <a:r>
              <a:rPr lang="en-US" altLang="ja-JP" sz="2400" dirty="0" smtClean="0">
                <a:latin typeface="Calibri"/>
                <a:ea typeface="ＭＳ Ｐ明朝" charset="0"/>
                <a:cs typeface="ＭＳ Ｐ明朝" charset="0"/>
              </a:rPr>
              <a:t>affirms </a:t>
            </a:r>
            <a:r>
              <a:rPr lang="en-US" altLang="ja-JP" sz="2400" dirty="0">
                <a:latin typeface="Calibri"/>
                <a:ea typeface="ＭＳ Ｐ明朝" charset="0"/>
                <a:cs typeface="ＭＳ Ｐ明朝" charset="0"/>
              </a:rPr>
              <a:t>the other</a:t>
            </a:r>
          </a:p>
          <a:p>
            <a:endParaRPr lang="en-US" dirty="0"/>
          </a:p>
        </p:txBody>
      </p:sp>
    </p:spTree>
    <p:extLst>
      <p:ext uri="{BB962C8B-B14F-4D97-AF65-F5344CB8AC3E}">
        <p14:creationId xmlns:p14="http://schemas.microsoft.com/office/powerpoint/2010/main" val="20853712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3" y="228600"/>
            <a:ext cx="7313613" cy="838200"/>
          </a:xfrm>
        </p:spPr>
        <p:txBody>
          <a:bodyPr/>
          <a:lstStyle/>
          <a:p>
            <a:r>
              <a:rPr lang="en-US" dirty="0" smtClean="0"/>
              <a:t>why Buddhism?</a:t>
            </a:r>
            <a:endParaRPr lang="en-US" dirty="0"/>
          </a:p>
        </p:txBody>
      </p:sp>
      <p:pic>
        <p:nvPicPr>
          <p:cNvPr id="5" name="Content Placeholder 4" descr="images.jpeg"/>
          <p:cNvPicPr>
            <a:picLocks noGrp="1" noChangeAspect="1"/>
          </p:cNvPicPr>
          <p:nvPr>
            <p:ph sz="half" idx="1"/>
          </p:nvPr>
        </p:nvPicPr>
        <p:blipFill>
          <a:blip r:embed="rId2"/>
          <a:srcRect t="9586" b="9586"/>
          <a:stretch>
            <a:fillRect/>
          </a:stretch>
        </p:blipFill>
        <p:spPr>
          <a:xfrm>
            <a:off x="457200" y="1735139"/>
            <a:ext cx="3566160" cy="4056062"/>
          </a:xfrm>
        </p:spPr>
      </p:pic>
      <p:sp>
        <p:nvSpPr>
          <p:cNvPr id="4" name="Content Placeholder 3"/>
          <p:cNvSpPr>
            <a:spLocks noGrp="1"/>
          </p:cNvSpPr>
          <p:nvPr>
            <p:ph sz="half" idx="2"/>
          </p:nvPr>
        </p:nvSpPr>
        <p:spPr>
          <a:xfrm>
            <a:off x="4343400" y="1371600"/>
            <a:ext cx="4572000" cy="5181599"/>
          </a:xfrm>
        </p:spPr>
        <p:txBody>
          <a:bodyPr>
            <a:normAutofit fontScale="77500" lnSpcReduction="20000"/>
          </a:bodyPr>
          <a:lstStyle/>
          <a:p>
            <a:r>
              <a:rPr lang="en-US" sz="2800" dirty="0" smtClean="0">
                <a:latin typeface="Calibri"/>
              </a:rPr>
              <a:t>suffering, impermanence, selflessness</a:t>
            </a:r>
          </a:p>
          <a:p>
            <a:r>
              <a:rPr lang="en-US" sz="2800" dirty="0" smtClean="0">
                <a:latin typeface="Calibri"/>
              </a:rPr>
              <a:t>karma</a:t>
            </a:r>
          </a:p>
          <a:p>
            <a:r>
              <a:rPr lang="en-US" sz="2800" dirty="0" smtClean="0">
                <a:latin typeface="Calibri"/>
              </a:rPr>
              <a:t>memory </a:t>
            </a:r>
            <a:r>
              <a:rPr lang="en-US" sz="2800" dirty="0" err="1" smtClean="0">
                <a:latin typeface="Calibri"/>
                <a:sym typeface="Wingdings"/>
              </a:rPr>
              <a:t></a:t>
            </a:r>
            <a:r>
              <a:rPr lang="en-US" sz="2800" dirty="0" smtClean="0">
                <a:latin typeface="Calibri"/>
                <a:sym typeface="Wingdings"/>
              </a:rPr>
              <a:t> wisdom</a:t>
            </a:r>
          </a:p>
          <a:p>
            <a:r>
              <a:rPr lang="en-US" sz="2800" dirty="0" smtClean="0">
                <a:latin typeface="Calibri"/>
                <a:sym typeface="Wingdings"/>
              </a:rPr>
              <a:t>compassion</a:t>
            </a:r>
          </a:p>
          <a:p>
            <a:r>
              <a:rPr lang="en-US" sz="2800" dirty="0" smtClean="0">
                <a:latin typeface="Calibri"/>
              </a:rPr>
              <a:t>not as moral imperative but as metaphysical condition</a:t>
            </a:r>
          </a:p>
          <a:p>
            <a:r>
              <a:rPr lang="en-US" sz="2800" dirty="0" smtClean="0">
                <a:latin typeface="Calibri"/>
              </a:rPr>
              <a:t>emptiness</a:t>
            </a:r>
          </a:p>
          <a:p>
            <a:r>
              <a:rPr lang="en-US" sz="2800" dirty="0" smtClean="0">
                <a:latin typeface="Calibri"/>
              </a:rPr>
              <a:t> </a:t>
            </a:r>
            <a:r>
              <a:rPr lang="en-US" sz="2800" dirty="0" err="1" smtClean="0">
                <a:latin typeface="Calibri"/>
              </a:rPr>
              <a:t>provisionality</a:t>
            </a:r>
            <a:r>
              <a:rPr lang="en-US" sz="2800" dirty="0" smtClean="0">
                <a:latin typeface="Calibri"/>
              </a:rPr>
              <a:t> </a:t>
            </a:r>
          </a:p>
          <a:p>
            <a:r>
              <a:rPr lang="en-US" altLang="ja-JP" sz="2800" dirty="0" smtClean="0">
                <a:latin typeface="Calibri"/>
              </a:rPr>
              <a:t>“</a:t>
            </a:r>
            <a:r>
              <a:rPr lang="en-US" altLang="ja-JP" sz="2800" dirty="0" err="1">
                <a:latin typeface="Calibri"/>
              </a:rPr>
              <a:t>lishiwuai</a:t>
            </a:r>
            <a:r>
              <a:rPr lang="en-US" altLang="ja-JP" sz="2800" dirty="0">
                <a:latin typeface="Calibri"/>
              </a:rPr>
              <a:t> – </a:t>
            </a:r>
            <a:r>
              <a:rPr lang="en-US" altLang="ja-JP" sz="2800" dirty="0" err="1">
                <a:latin typeface="Calibri"/>
              </a:rPr>
              <a:t>shishiwuai</a:t>
            </a:r>
            <a:r>
              <a:rPr lang="en-US" altLang="ja-JP" sz="2800" dirty="0">
                <a:latin typeface="Calibri"/>
              </a:rPr>
              <a:t>” </a:t>
            </a:r>
            <a:r>
              <a:rPr lang="en-US" altLang="ja-JP" sz="2800" dirty="0" smtClean="0">
                <a:latin typeface="Calibri"/>
              </a:rPr>
              <a:t> </a:t>
            </a:r>
          </a:p>
          <a:p>
            <a:r>
              <a:rPr lang="en-US" altLang="ja-JP" sz="2800" dirty="0" smtClean="0">
                <a:latin typeface="Calibri"/>
              </a:rPr>
              <a:t>“one-and-yet-many”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Running on karma</a:t>
            </a:r>
            <a:endParaRPr lang="en-US" dirty="0"/>
          </a:p>
        </p:txBody>
      </p:sp>
      <p:pic>
        <p:nvPicPr>
          <p:cNvPr id="10" name="Content Placeholder 9" descr="Screen shot 2013-04-12 at 8.00.55 PM.png"/>
          <p:cNvPicPr>
            <a:picLocks noGrp="1" noChangeAspect="1"/>
          </p:cNvPicPr>
          <p:nvPr>
            <p:ph idx="1"/>
          </p:nvPr>
        </p:nvPicPr>
        <p:blipFill>
          <a:blip r:embed="rId2"/>
          <a:srcRect l="-32015" r="-3201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056"/>
            <a:ext cx="8077199" cy="1150143"/>
          </a:xfrm>
        </p:spPr>
        <p:txBody>
          <a:bodyPr>
            <a:normAutofit fontScale="90000"/>
          </a:bodyPr>
          <a:lstStyle/>
          <a:p>
            <a:r>
              <a:rPr lang="en-US" dirty="0" smtClean="0"/>
              <a:t>the framework: ethics of expression</a:t>
            </a:r>
            <a:endParaRPr lang="en-US" dirty="0"/>
          </a:p>
        </p:txBody>
      </p:sp>
      <p:sp>
        <p:nvSpPr>
          <p:cNvPr id="3" name="Content Placeholder 2"/>
          <p:cNvSpPr>
            <a:spLocks noGrp="1"/>
          </p:cNvSpPr>
          <p:nvPr>
            <p:ph sz="half" idx="1"/>
          </p:nvPr>
        </p:nvSpPr>
        <p:spPr>
          <a:xfrm>
            <a:off x="63500" y="1735139"/>
            <a:ext cx="3566160" cy="4056062"/>
          </a:xfrm>
        </p:spPr>
        <p:txBody>
          <a:bodyPr>
            <a:normAutofit fontScale="40000" lnSpcReduction="20000"/>
          </a:bodyPr>
          <a:lstStyle/>
          <a:p>
            <a:r>
              <a:rPr lang="en-US" dirty="0"/>
              <a:t>“</a:t>
            </a:r>
            <a:r>
              <a:rPr lang="en-US" sz="5100" dirty="0">
                <a:latin typeface="Calibri"/>
              </a:rPr>
              <a:t>The specific has to be understood as the mutual determination of the individual and the world. At the same time, it becomes the fundamental mediation in its own self-alienation. Insofar as it becomes nothing, it mediates between the individual and the world. At the same time, it has to be thought as that which determines the world as its particular (expression).</a:t>
            </a:r>
            <a:r>
              <a:rPr lang="en-US" sz="5100" dirty="0" smtClean="0">
                <a:latin typeface="Calibri"/>
              </a:rPr>
              <a:t>”</a:t>
            </a:r>
            <a:endParaRPr lang="en-US" sz="5100" dirty="0">
              <a:latin typeface="Calibri"/>
            </a:endParaRPr>
          </a:p>
        </p:txBody>
      </p:sp>
      <p:sp>
        <p:nvSpPr>
          <p:cNvPr id="4" name="Content Placeholder 3"/>
          <p:cNvSpPr>
            <a:spLocks noGrp="1"/>
          </p:cNvSpPr>
          <p:nvPr>
            <p:ph sz="half" idx="2"/>
          </p:nvPr>
        </p:nvSpPr>
        <p:spPr>
          <a:xfrm>
            <a:off x="3629660" y="1447799"/>
            <a:ext cx="5514340" cy="5410201"/>
          </a:xfrm>
        </p:spPr>
        <p:txBody>
          <a:bodyPr>
            <a:noAutofit/>
          </a:bodyPr>
          <a:lstStyle/>
          <a:p>
            <a:r>
              <a:rPr lang="en-US" altLang="ja-JP" sz="2000" dirty="0">
                <a:latin typeface="Calibri"/>
              </a:rPr>
              <a:t>3 terms: world, individual, and </a:t>
            </a:r>
            <a:r>
              <a:rPr lang="en-US" altLang="ja-JP" sz="2000" dirty="0" smtClean="0">
                <a:latin typeface="Calibri"/>
              </a:rPr>
              <a:t>specific</a:t>
            </a:r>
          </a:p>
          <a:p>
            <a:r>
              <a:rPr lang="en-US" altLang="ja-JP" sz="2000" dirty="0" smtClean="0">
                <a:latin typeface="Calibri"/>
              </a:rPr>
              <a:t>“one world” (totality), infinity </a:t>
            </a:r>
            <a:r>
              <a:rPr lang="en-US" altLang="ja-JP" sz="2000" dirty="0">
                <a:latin typeface="Calibri"/>
              </a:rPr>
              <a:t>of </a:t>
            </a:r>
            <a:r>
              <a:rPr lang="en-US" altLang="ja-JP" sz="2000" dirty="0" smtClean="0">
                <a:latin typeface="Calibri"/>
              </a:rPr>
              <a:t>individuals (activity), plurality </a:t>
            </a:r>
            <a:r>
              <a:rPr lang="en-US" altLang="ja-JP" sz="2000" dirty="0">
                <a:latin typeface="Calibri"/>
              </a:rPr>
              <a:t>of </a:t>
            </a:r>
            <a:r>
              <a:rPr lang="en-US" altLang="ja-JP" sz="2000" dirty="0" smtClean="0">
                <a:latin typeface="Calibri"/>
              </a:rPr>
              <a:t>specifics (identity)</a:t>
            </a:r>
            <a:endParaRPr lang="en-US" altLang="ja-JP" sz="2000" dirty="0">
              <a:latin typeface="Calibri"/>
            </a:endParaRPr>
          </a:p>
          <a:p>
            <a:r>
              <a:rPr lang="en-US" altLang="ja-JP" sz="2000" dirty="0">
                <a:latin typeface="Calibri"/>
              </a:rPr>
              <a:t>each specific is a full but not complete expression of the world</a:t>
            </a:r>
          </a:p>
          <a:p>
            <a:r>
              <a:rPr lang="en-US" altLang="ja-JP" sz="2000" dirty="0">
                <a:latin typeface="Calibri"/>
              </a:rPr>
              <a:t>=&gt; every individual is necessary</a:t>
            </a:r>
          </a:p>
          <a:p>
            <a:r>
              <a:rPr lang="en-US" altLang="ja-JP" sz="2000" dirty="0" smtClean="0">
                <a:latin typeface="Calibri"/>
              </a:rPr>
              <a:t>=</a:t>
            </a:r>
            <a:r>
              <a:rPr lang="en-US" altLang="ja-JP" sz="2000" dirty="0">
                <a:latin typeface="Calibri"/>
              </a:rPr>
              <a:t>&gt;  solidarity of  equals</a:t>
            </a:r>
          </a:p>
          <a:p>
            <a:r>
              <a:rPr lang="en-US" altLang="ja-JP" sz="2000" dirty="0">
                <a:latin typeface="Calibri"/>
              </a:rPr>
              <a:t>=&gt; modality of encounter is ethics of expression</a:t>
            </a:r>
          </a:p>
          <a:p>
            <a:r>
              <a:rPr lang="en-US" altLang="ja-JP" sz="2000" dirty="0">
                <a:latin typeface="Calibri"/>
              </a:rPr>
              <a:t>=&gt; </a:t>
            </a:r>
            <a:r>
              <a:rPr lang="en-US" altLang="ja-JP" sz="2000" dirty="0" smtClean="0">
                <a:latin typeface="Calibri"/>
              </a:rPr>
              <a:t>identities are </a:t>
            </a:r>
            <a:r>
              <a:rPr lang="en-US" altLang="ja-JP" sz="2000" dirty="0">
                <a:latin typeface="Calibri"/>
              </a:rPr>
              <a:t>particular, in-relation, and </a:t>
            </a:r>
            <a:r>
              <a:rPr lang="en-US" altLang="ja-JP" sz="2000" dirty="0" smtClean="0">
                <a:latin typeface="Calibri"/>
              </a:rPr>
              <a:t>provisional</a:t>
            </a:r>
            <a:endParaRPr lang="en-US" altLang="ja-JP" sz="200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p:cNvSpPr>
            <a:spLocks noGrp="1"/>
          </p:cNvSpPr>
          <p:nvPr>
            <p:ph type="title"/>
          </p:nvPr>
        </p:nvSpPr>
        <p:spPr/>
        <p:txBody>
          <a:bodyPr>
            <a:normAutofit fontScale="90000"/>
          </a:bodyPr>
          <a:lstStyle/>
          <a:p>
            <a:pPr eaLnBrk="1" hangingPunct="1"/>
            <a:r>
              <a:rPr lang="en-US" altLang="ja-JP" dirty="0" smtClean="0"/>
              <a:t>2 visions of the global community</a:t>
            </a:r>
            <a:endParaRPr lang="ja-JP" altLang="en-US" dirty="0" smtClean="0"/>
          </a:p>
        </p:txBody>
      </p:sp>
      <p:sp>
        <p:nvSpPr>
          <p:cNvPr id="33795" name="Text Placeholder 7"/>
          <p:cNvSpPr>
            <a:spLocks noGrp="1"/>
          </p:cNvSpPr>
          <p:nvPr>
            <p:ph type="body" idx="1"/>
          </p:nvPr>
        </p:nvSpPr>
        <p:spPr/>
        <p:txBody>
          <a:bodyPr>
            <a:normAutofit/>
          </a:bodyPr>
          <a:lstStyle/>
          <a:p>
            <a:pPr eaLnBrk="1" hangingPunct="1"/>
            <a:r>
              <a:rPr lang="en-US" altLang="ja-JP" dirty="0" smtClean="0">
                <a:solidFill>
                  <a:srgbClr val="0000FF"/>
                </a:solidFill>
              </a:rPr>
              <a:t>Leibniz</a:t>
            </a:r>
            <a:endParaRPr lang="ja-JP" altLang="en-US" dirty="0" smtClean="0">
              <a:solidFill>
                <a:srgbClr val="0000FF"/>
              </a:solidFill>
            </a:endParaRPr>
          </a:p>
        </p:txBody>
      </p:sp>
      <p:pic>
        <p:nvPicPr>
          <p:cNvPr id="33796" name="Content Placeholder 6" descr="2.jpg"/>
          <p:cNvPicPr>
            <a:picLocks noGrp="1" noChangeAspect="1"/>
          </p:cNvPicPr>
          <p:nvPr>
            <p:ph sz="half" idx="2"/>
          </p:nvPr>
        </p:nvPicPr>
        <p:blipFill>
          <a:blip r:embed="rId2"/>
          <a:srcRect l="-10390" r="-10390"/>
          <a:stretch>
            <a:fillRect/>
          </a:stretch>
        </p:blipFill>
        <p:spPr>
          <a:xfrm>
            <a:off x="4930247" y="2422992"/>
            <a:ext cx="3566160" cy="3616325"/>
          </a:xfrm>
        </p:spPr>
      </p:pic>
      <p:sp>
        <p:nvSpPr>
          <p:cNvPr id="33797" name="Text Placeholder 9"/>
          <p:cNvSpPr>
            <a:spLocks noGrp="1"/>
          </p:cNvSpPr>
          <p:nvPr>
            <p:ph type="body" sz="quarter" idx="3"/>
          </p:nvPr>
        </p:nvSpPr>
        <p:spPr/>
        <p:txBody>
          <a:bodyPr>
            <a:normAutofit/>
          </a:bodyPr>
          <a:lstStyle/>
          <a:p>
            <a:pPr eaLnBrk="1" hangingPunct="1"/>
            <a:r>
              <a:rPr lang="en-US" altLang="ja-JP" dirty="0" smtClean="0">
                <a:solidFill>
                  <a:srgbClr val="0000FF"/>
                </a:solidFill>
              </a:rPr>
              <a:t>Nishida</a:t>
            </a:r>
            <a:endParaRPr lang="ja-JP" altLang="en-US" dirty="0" smtClean="0">
              <a:solidFill>
                <a:srgbClr val="0000FF"/>
              </a:solidFill>
            </a:endParaRPr>
          </a:p>
        </p:txBody>
      </p:sp>
      <p:sp>
        <p:nvSpPr>
          <p:cNvPr id="33798" name="Content Placeholder 8"/>
          <p:cNvSpPr>
            <a:spLocks noGrp="1"/>
          </p:cNvSpPr>
          <p:nvPr>
            <p:ph sz="quarter" idx="4"/>
          </p:nvPr>
        </p:nvSpPr>
        <p:spPr>
          <a:xfrm>
            <a:off x="4754880" y="2503488"/>
            <a:ext cx="3931920" cy="3523129"/>
          </a:xfrm>
        </p:spPr>
        <p:txBody>
          <a:bodyPr/>
          <a:lstStyle/>
          <a:p>
            <a:pPr eaLnBrk="1" hangingPunct="1">
              <a:buFontTx/>
              <a:buNone/>
            </a:pPr>
            <a:endParaRPr lang="ja-JP" altLang="en-US" dirty="0"/>
          </a:p>
        </p:txBody>
      </p:sp>
      <p:pic>
        <p:nvPicPr>
          <p:cNvPr id="33799" name="Picture 9" descr="1.jpg"/>
          <p:cNvPicPr>
            <a:picLocks noChangeAspect="1"/>
          </p:cNvPicPr>
          <p:nvPr/>
        </p:nvPicPr>
        <p:blipFill>
          <a:blip r:embed="rId3"/>
          <a:srcRect/>
          <a:stretch>
            <a:fillRect/>
          </a:stretch>
        </p:blipFill>
        <p:spPr bwMode="auto">
          <a:xfrm>
            <a:off x="838200" y="2503488"/>
            <a:ext cx="3162300" cy="3622675"/>
          </a:xfrm>
          <a:prstGeom prst="rect">
            <a:avLst/>
          </a:prstGeom>
          <a:noFill/>
          <a:ln w="9525">
            <a:noFill/>
            <a:miter lim="800000"/>
            <a:headEnd/>
            <a:tailEnd/>
          </a:ln>
        </p:spPr>
      </p:pic>
    </p:spTree>
    <p:extLst>
      <p:ext uri="{BB962C8B-B14F-4D97-AF65-F5344CB8AC3E}">
        <p14:creationId xmlns:p14="http://schemas.microsoft.com/office/powerpoint/2010/main" val="39836791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approaches in comparison</a:t>
            </a:r>
            <a:endParaRPr lang="en-US" dirty="0"/>
          </a:p>
        </p:txBody>
      </p:sp>
      <p:graphicFrame>
        <p:nvGraphicFramePr>
          <p:cNvPr id="4" name="Content Placeholder 3"/>
          <p:cNvGraphicFramePr>
            <a:graphicFrameLocks noGrp="1"/>
          </p:cNvGraphicFramePr>
          <p:nvPr>
            <p:ph idx="1"/>
          </p:nvPr>
        </p:nvGraphicFramePr>
        <p:xfrm>
          <a:off x="914400" y="1735138"/>
          <a:ext cx="7313614" cy="3119120"/>
        </p:xfrm>
        <a:graphic>
          <a:graphicData uri="http://schemas.openxmlformats.org/drawingml/2006/table">
            <a:tbl>
              <a:tblPr firstRow="1" bandRow="1">
                <a:tableStyleId>{5C22544A-7EE6-4342-B048-85BDC9FD1C3A}</a:tableStyleId>
              </a:tblPr>
              <a:tblGrid>
                <a:gridCol w="3656807"/>
                <a:gridCol w="3656807"/>
              </a:tblGrid>
              <a:tr h="370840">
                <a:tc>
                  <a:txBody>
                    <a:bodyPr/>
                    <a:lstStyle/>
                    <a:p>
                      <a:r>
                        <a:rPr lang="en-US" dirty="0" smtClean="0"/>
                        <a:t>essentialism</a:t>
                      </a:r>
                      <a:endParaRPr lang="en-US" dirty="0"/>
                    </a:p>
                  </a:txBody>
                  <a:tcPr/>
                </a:tc>
                <a:tc>
                  <a:txBody>
                    <a:bodyPr/>
                    <a:lstStyle/>
                    <a:p>
                      <a:r>
                        <a:rPr lang="en-US" dirty="0" smtClean="0"/>
                        <a:t>ethics of expression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Calibri"/>
                        </a:rPr>
                        <a:t>substance</a:t>
                      </a:r>
                      <a:endParaRPr kumimoji="1" lang="ja-JP" altLang="en-US" sz="1800" dirty="0" smtClean="0">
                        <a:latin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Calibri"/>
                        </a:rPr>
                        <a:t>co-dependent arising</a:t>
                      </a:r>
                      <a:endParaRPr kumimoji="1" lang="ja-JP" altLang="en-US" sz="1800" dirty="0" smtClean="0">
                        <a:latin typeface="Calibri"/>
                      </a:endParaRPr>
                    </a:p>
                  </a:txBody>
                  <a:tcPr/>
                </a:tc>
              </a:tr>
              <a:tr h="370840">
                <a:tc>
                  <a:txBody>
                    <a:bodyPr/>
                    <a:lstStyle/>
                    <a:p>
                      <a:r>
                        <a:rPr kumimoji="1" lang="en-US" altLang="ja-JP" sz="2000" dirty="0" smtClean="0">
                          <a:latin typeface="Calibri"/>
                        </a:rPr>
                        <a:t>essential identity</a:t>
                      </a:r>
                      <a:endParaRPr kumimoji="1" lang="ja-JP" altLang="en-US" sz="2000" dirty="0">
                        <a:latin typeface="Calibri"/>
                      </a:endParaRPr>
                    </a:p>
                  </a:txBody>
                  <a:tcPr/>
                </a:tc>
                <a:tc>
                  <a:txBody>
                    <a:bodyPr/>
                    <a:lstStyle/>
                    <a:p>
                      <a:r>
                        <a:rPr kumimoji="1" lang="en-US" altLang="ja-JP" sz="2000" dirty="0" smtClean="0">
                          <a:latin typeface="Calibri"/>
                        </a:rPr>
                        <a:t>provisional identity</a:t>
                      </a:r>
                      <a:endParaRPr kumimoji="1" lang="ja-JP" altLang="en-US" sz="2000" dirty="0">
                        <a:latin typeface="Calibri"/>
                      </a:endParaRPr>
                    </a:p>
                  </a:txBody>
                  <a:tcPr/>
                </a:tc>
              </a:tr>
              <a:tr h="370840">
                <a:tc>
                  <a:txBody>
                    <a:bodyPr/>
                    <a:lstStyle/>
                    <a:p>
                      <a:r>
                        <a:rPr lang="en-US" sz="2000" dirty="0" smtClean="0">
                          <a:latin typeface="Calibri"/>
                        </a:rPr>
                        <a:t>isolation</a:t>
                      </a:r>
                      <a:endParaRPr lang="en-US" sz="2000" dirty="0">
                        <a:latin typeface="Calibri"/>
                      </a:endParaRPr>
                    </a:p>
                  </a:txBody>
                  <a:tcPr/>
                </a:tc>
                <a:tc>
                  <a:txBody>
                    <a:bodyPr/>
                    <a:lstStyle/>
                    <a:p>
                      <a:r>
                        <a:rPr lang="en-US" sz="2000" dirty="0" smtClean="0">
                          <a:latin typeface="Calibri"/>
                        </a:rPr>
                        <a:t>interconnectedness</a:t>
                      </a:r>
                      <a:endParaRPr lang="en-US" sz="2000" dirty="0">
                        <a:latin typeface="Calibri"/>
                      </a:endParaRPr>
                    </a:p>
                  </a:txBody>
                  <a:tcPr/>
                </a:tc>
              </a:tr>
              <a:tr h="370840">
                <a:tc>
                  <a:txBody>
                    <a:bodyPr/>
                    <a:lstStyle/>
                    <a:p>
                      <a:r>
                        <a:rPr kumimoji="1" lang="en-US" altLang="ja-JP" sz="2000" dirty="0" smtClean="0">
                          <a:latin typeface="Calibri"/>
                        </a:rPr>
                        <a:t>Truth vs. Falsity</a:t>
                      </a:r>
                      <a:endParaRPr kumimoji="1" lang="ja-JP" altLang="en-US" sz="2000" dirty="0">
                        <a:latin typeface="Calibri"/>
                      </a:endParaRPr>
                    </a:p>
                  </a:txBody>
                  <a:tcPr/>
                </a:tc>
                <a:tc>
                  <a:txBody>
                    <a:bodyPr/>
                    <a:lstStyle/>
                    <a:p>
                      <a:r>
                        <a:rPr kumimoji="1" lang="en-US" altLang="ja-JP" sz="2000" dirty="0" smtClean="0">
                          <a:latin typeface="Calibri"/>
                        </a:rPr>
                        <a:t>narratives (“small discourses”)</a:t>
                      </a:r>
                      <a:endParaRPr kumimoji="1" lang="ja-JP" altLang="en-US" sz="2000" dirty="0">
                        <a:latin typeface="Calibri"/>
                      </a:endParaRPr>
                    </a:p>
                  </a:txBody>
                  <a:tcPr/>
                </a:tc>
              </a:tr>
              <a:tr h="370840">
                <a:tc>
                  <a:txBody>
                    <a:bodyPr/>
                    <a:lstStyle/>
                    <a:p>
                      <a:r>
                        <a:rPr kumimoji="1" lang="en-US" altLang="ja-JP" sz="2000" dirty="0" smtClean="0">
                          <a:latin typeface="Calibri"/>
                        </a:rPr>
                        <a:t>Us vs.</a:t>
                      </a:r>
                      <a:r>
                        <a:rPr kumimoji="1" lang="en-US" altLang="ja-JP" sz="2000" baseline="0" dirty="0" smtClean="0">
                          <a:latin typeface="Calibri"/>
                        </a:rPr>
                        <a:t> Them</a:t>
                      </a:r>
                      <a:endParaRPr kumimoji="1" lang="ja-JP" altLang="en-US" sz="2000" dirty="0">
                        <a:latin typeface="Calibri"/>
                      </a:endParaRPr>
                    </a:p>
                  </a:txBody>
                  <a:tcPr/>
                </a:tc>
                <a:tc>
                  <a:txBody>
                    <a:bodyPr/>
                    <a:lstStyle/>
                    <a:p>
                      <a:r>
                        <a:rPr kumimoji="1" lang="en-US" altLang="ja-JP" sz="2000" dirty="0" smtClean="0">
                          <a:latin typeface="Calibri"/>
                        </a:rPr>
                        <a:t>solidarity</a:t>
                      </a:r>
                      <a:r>
                        <a:rPr kumimoji="1" lang="en-US" altLang="ja-JP" sz="2000" baseline="0" dirty="0" smtClean="0">
                          <a:latin typeface="Calibri"/>
                        </a:rPr>
                        <a:t> of equals</a:t>
                      </a:r>
                      <a:endParaRPr kumimoji="1" lang="ja-JP" altLang="en-US" sz="2000" dirty="0">
                        <a:latin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Calibri"/>
                        </a:rPr>
                        <a:t>j</a:t>
                      </a:r>
                      <a:r>
                        <a:rPr kumimoji="1" lang="en-US" altLang="ja-JP" sz="2000" smtClean="0">
                          <a:latin typeface="Calibri"/>
                        </a:rPr>
                        <a:t>ustice</a:t>
                      </a:r>
                      <a:endParaRPr kumimoji="1" lang="ja-JP" altLang="en-US" sz="2000" dirty="0" smtClean="0">
                        <a:latin typeface="Calibri"/>
                      </a:endParaRPr>
                    </a:p>
                  </a:txBody>
                  <a:tcPr/>
                </a:tc>
                <a:tc>
                  <a:txBody>
                    <a:bodyPr/>
                    <a:lstStyle/>
                    <a:p>
                      <a:r>
                        <a:rPr kumimoji="1" lang="en-US" altLang="ja-JP" sz="2000" dirty="0" smtClean="0">
                          <a:latin typeface="Calibri"/>
                        </a:rPr>
                        <a:t>ambiguity of existence</a:t>
                      </a:r>
                      <a:endParaRPr kumimoji="1" lang="ja-JP" altLang="en-US" sz="2000" dirty="0">
                        <a:latin typeface="Calibri"/>
                      </a:endParaRPr>
                    </a:p>
                  </a:txBody>
                  <a:tcPr/>
                </a:tc>
              </a:tr>
              <a:tr h="370840">
                <a:tc>
                  <a:txBody>
                    <a:bodyPr/>
                    <a:lstStyle/>
                    <a:p>
                      <a:r>
                        <a:rPr kumimoji="1" lang="en-US" altLang="ja-JP" sz="2000" dirty="0" smtClean="0">
                          <a:latin typeface="Calibri"/>
                        </a:rPr>
                        <a:t>“ethics of judgment”</a:t>
                      </a:r>
                      <a:endParaRPr kumimoji="1" lang="ja-JP" altLang="en-US" sz="2000" dirty="0">
                        <a:latin typeface="Calibri"/>
                      </a:endParaRPr>
                    </a:p>
                  </a:txBody>
                  <a:tcPr/>
                </a:tc>
                <a:tc>
                  <a:txBody>
                    <a:bodyPr/>
                    <a:lstStyle/>
                    <a:p>
                      <a:r>
                        <a:rPr kumimoji="1" lang="en-US" altLang="ja-JP" sz="2000" dirty="0" smtClean="0">
                          <a:latin typeface="Calibri"/>
                        </a:rPr>
                        <a:t>“ethics of understanding”</a:t>
                      </a:r>
                      <a:endParaRPr kumimoji="1" lang="ja-JP" altLang="en-US" sz="2000" dirty="0">
                        <a:latin typeface="Calibri"/>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a:t>
            </a:r>
            <a:endParaRPr lang="en-US" dirty="0"/>
          </a:p>
        </p:txBody>
      </p:sp>
      <p:sp>
        <p:nvSpPr>
          <p:cNvPr id="3" name="Content Placeholder 2"/>
          <p:cNvSpPr>
            <a:spLocks noGrp="1"/>
          </p:cNvSpPr>
          <p:nvPr>
            <p:ph idx="1"/>
          </p:nvPr>
        </p:nvSpPr>
        <p:spPr>
          <a:xfrm>
            <a:off x="914400" y="1371600"/>
            <a:ext cx="7313613" cy="4419600"/>
          </a:xfrm>
        </p:spPr>
        <p:txBody>
          <a:bodyPr>
            <a:normAutofit lnSpcReduction="10000"/>
          </a:bodyPr>
          <a:lstStyle/>
          <a:p>
            <a:r>
              <a:rPr lang="en-US" dirty="0" smtClean="0"/>
              <a:t>power structure</a:t>
            </a:r>
          </a:p>
          <a:p>
            <a:r>
              <a:rPr lang="en-US" dirty="0" smtClean="0"/>
              <a:t>Hegel: master – slave</a:t>
            </a:r>
          </a:p>
          <a:p>
            <a:r>
              <a:rPr lang="en-US" dirty="0" smtClean="0"/>
              <a:t>victims and victimizers are equal as human beings but not in political reality</a:t>
            </a:r>
          </a:p>
          <a:p>
            <a:r>
              <a:rPr lang="en-US" dirty="0" smtClean="0"/>
              <a:t>language used to analyze power structure shaped by power structure (self-determination)</a:t>
            </a:r>
          </a:p>
          <a:p>
            <a:r>
              <a:rPr lang="en-US" dirty="0" smtClean="0"/>
              <a:t>“conditions” is one of power differential</a:t>
            </a:r>
          </a:p>
          <a:p>
            <a:r>
              <a:rPr lang="en-US" dirty="0" smtClean="0"/>
              <a:t>“ethics of understanding” aims at understanding and correcting this power differential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of Nanjing</a:t>
            </a:r>
            <a:endParaRPr lang="en-US" dirty="0"/>
          </a:p>
        </p:txBody>
      </p:sp>
      <p:pic>
        <p:nvPicPr>
          <p:cNvPr id="5" name="Content Placeholder 4" descr="100-kiri.jpg"/>
          <p:cNvPicPr>
            <a:picLocks noGrp="1" noChangeAspect="1"/>
          </p:cNvPicPr>
          <p:nvPr>
            <p:ph sz="half" idx="1"/>
          </p:nvPr>
        </p:nvPicPr>
        <p:blipFill>
          <a:blip r:embed="rId2"/>
          <a:srcRect l="14252" r="14252"/>
          <a:stretch>
            <a:fillRect/>
          </a:stretch>
        </p:blipFill>
        <p:spPr>
          <a:xfrm>
            <a:off x="457200" y="1735139"/>
            <a:ext cx="3566160" cy="4056062"/>
          </a:xfrm>
        </p:spPr>
      </p:pic>
      <p:sp>
        <p:nvSpPr>
          <p:cNvPr id="4" name="Content Placeholder 3"/>
          <p:cNvSpPr>
            <a:spLocks noGrp="1"/>
          </p:cNvSpPr>
          <p:nvPr>
            <p:ph sz="half" idx="2"/>
          </p:nvPr>
        </p:nvSpPr>
        <p:spPr>
          <a:xfrm>
            <a:off x="4267200" y="1600201"/>
            <a:ext cx="4648200" cy="5257799"/>
          </a:xfrm>
        </p:spPr>
        <p:txBody>
          <a:bodyPr>
            <a:normAutofit fontScale="25000" lnSpcReduction="20000"/>
          </a:bodyPr>
          <a:lstStyle/>
          <a:p>
            <a:r>
              <a:rPr lang="en-US" altLang="ja-JP" sz="7400" dirty="0" smtClean="0">
                <a:latin typeface="Calibri"/>
                <a:ea typeface="ＭＳ Ｐゴシック" charset="-128"/>
                <a:cs typeface="ＭＳ Ｐゴシック" charset="-128"/>
              </a:rPr>
              <a:t>December 13, 1937: attack on Nanjing</a:t>
            </a:r>
          </a:p>
          <a:p>
            <a:r>
              <a:rPr lang="en-US" altLang="ja-JP" sz="7400" dirty="0" err="1" smtClean="0">
                <a:latin typeface="Calibri"/>
                <a:ea typeface="ＭＳ Ｐゴシック" charset="-128"/>
                <a:cs typeface="ＭＳ Ｐゴシック" charset="-128"/>
              </a:rPr>
              <a:t>Guomindang</a:t>
            </a:r>
            <a:r>
              <a:rPr lang="en-US" altLang="ja-JP" sz="7400" dirty="0" smtClean="0">
                <a:latin typeface="Calibri"/>
                <a:ea typeface="ＭＳ Ｐゴシック" charset="-128"/>
                <a:cs typeface="ＭＳ Ｐゴシック" charset="-128"/>
              </a:rPr>
              <a:t> moves capital to Chongqing</a:t>
            </a:r>
          </a:p>
          <a:p>
            <a:r>
              <a:rPr lang="en-US" altLang="ja-JP" sz="7400" dirty="0" smtClean="0">
                <a:latin typeface="Calibri"/>
                <a:ea typeface="ＭＳ Ｐゴシック" charset="-128"/>
                <a:cs typeface="ＭＳ Ｐゴシック" charset="-128"/>
              </a:rPr>
              <a:t>1939: Ah Long’s </a:t>
            </a:r>
            <a:r>
              <a:rPr lang="en-US" altLang="ja-JP" sz="7400" i="1" dirty="0" smtClean="0">
                <a:latin typeface="Calibri"/>
                <a:ea typeface="ＭＳ Ｐゴシック" charset="-128"/>
                <a:cs typeface="ＭＳ Ｐゴシック" charset="-128"/>
              </a:rPr>
              <a:t>Nanjing </a:t>
            </a:r>
            <a:r>
              <a:rPr lang="en-US" altLang="ja-JP" sz="7400" dirty="0" smtClean="0">
                <a:latin typeface="Calibri"/>
                <a:ea typeface="ＭＳ Ｐゴシック" charset="-128"/>
                <a:cs typeface="ＭＳ Ｐゴシック" charset="-128"/>
              </a:rPr>
              <a:t>depicts Chinese at victims</a:t>
            </a:r>
          </a:p>
          <a:p>
            <a:r>
              <a:rPr lang="en-US" altLang="ja-JP" sz="7400" dirty="0" smtClean="0">
                <a:latin typeface="Calibri"/>
                <a:ea typeface="ＭＳ Ｐゴシック" charset="-128"/>
                <a:cs typeface="ＭＳ Ｐゴシック" charset="-128"/>
              </a:rPr>
              <a:t>October 1, 1949: foundation of P.R.C.: “heroic narrative”</a:t>
            </a:r>
          </a:p>
          <a:p>
            <a:r>
              <a:rPr lang="en-US" altLang="ja-JP" sz="7400" dirty="0" smtClean="0">
                <a:latin typeface="Calibri"/>
                <a:ea typeface="ＭＳ Ｐゴシック" charset="-128"/>
                <a:cs typeface="ＭＳ Ｐゴシック" charset="-128"/>
              </a:rPr>
              <a:t>1990s: rhetoric of victimization: “not forgetting” (</a:t>
            </a:r>
            <a:r>
              <a:rPr lang="en-US" altLang="ja-JP" sz="7400" dirty="0" err="1" smtClean="0">
                <a:latin typeface="Calibri"/>
                <a:ea typeface="ＭＳ Ｐゴシック" charset="-128"/>
                <a:cs typeface="ＭＳ Ｐゴシック" charset="-128"/>
              </a:rPr>
              <a:t>wuwang</a:t>
            </a:r>
            <a:r>
              <a:rPr lang="en-US" altLang="ja-JP" sz="7400" dirty="0" smtClean="0">
                <a:latin typeface="Calibri"/>
                <a:ea typeface="ＭＳ Ｐゴシック" charset="-128"/>
                <a:cs typeface="ＭＳ Ｐゴシック" charset="-128"/>
              </a:rPr>
              <a:t>) of “national humiliation” (</a:t>
            </a:r>
            <a:r>
              <a:rPr lang="en-US" altLang="ja-JP" sz="7400" dirty="0" err="1" smtClean="0">
                <a:latin typeface="Calibri"/>
                <a:ea typeface="ＭＳ Ｐゴシック" charset="-128"/>
                <a:cs typeface="ＭＳ Ｐゴシック" charset="-128"/>
              </a:rPr>
              <a:t>guochi</a:t>
            </a:r>
            <a:r>
              <a:rPr lang="en-US" altLang="ja-JP" sz="7400" dirty="0" smtClean="0">
                <a:latin typeface="Calibri"/>
                <a:ea typeface="ＭＳ Ｐゴシック" charset="-128"/>
                <a:cs typeface="ＭＳ Ｐゴシック" charset="-128"/>
              </a:rPr>
              <a:t>)</a:t>
            </a:r>
          </a:p>
          <a:p>
            <a:r>
              <a:rPr lang="en-US" altLang="ja-JP" sz="7400" dirty="0" smtClean="0">
                <a:latin typeface="Calibri"/>
                <a:ea typeface="ＭＳ Ｐゴシック" charset="-128"/>
                <a:cs typeface="ＭＳ Ｐゴシック" charset="-128"/>
              </a:rPr>
              <a:t>1983 plans for memorial hall</a:t>
            </a:r>
          </a:p>
          <a:p>
            <a:r>
              <a:rPr lang="en-US" altLang="ja-JP" sz="7400" dirty="0" smtClean="0">
                <a:latin typeface="Calibri"/>
                <a:ea typeface="ＭＳ Ｐゴシック" charset="-128"/>
                <a:cs typeface="ＭＳ Ｐゴシック" charset="-128"/>
              </a:rPr>
              <a:t>1997: Iris Chang’s </a:t>
            </a:r>
            <a:r>
              <a:rPr lang="en-US" altLang="ja-JP" sz="7400" i="1" dirty="0" smtClean="0">
                <a:latin typeface="Calibri"/>
                <a:ea typeface="ＭＳ Ｐゴシック" charset="-128"/>
                <a:cs typeface="ＭＳ Ｐゴシック" charset="-128"/>
              </a:rPr>
              <a:t>Rape of Nanking</a:t>
            </a:r>
          </a:p>
          <a:p>
            <a:r>
              <a:rPr lang="en-US" altLang="ja-JP" sz="7400" dirty="0" smtClean="0">
                <a:latin typeface="Calibri"/>
                <a:ea typeface="ＭＳ Ｐゴシック" charset="-128"/>
                <a:cs typeface="ＭＳ Ｐゴシック" charset="-128"/>
              </a:rPr>
              <a:t>1985 completion, 1997 and 2007 expansion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Rape of Nanking</a:t>
            </a:r>
            <a:endParaRPr lang="en-US" dirty="0"/>
          </a:p>
        </p:txBody>
      </p:sp>
      <p:pic>
        <p:nvPicPr>
          <p:cNvPr id="8" name="Content Placeholder 7" descr="9780465068364_p0_v1_s260x420.JPG"/>
          <p:cNvPicPr>
            <a:picLocks noGrp="1" noChangeAspect="1"/>
          </p:cNvPicPr>
          <p:nvPr>
            <p:ph idx="1"/>
          </p:nvPr>
        </p:nvPicPr>
        <p:blipFill>
          <a:blip r:embed="rId2"/>
          <a:srcRect l="-85582" r="-85582"/>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smtClean="0"/>
              <a:t>Nanjing Massacre</a:t>
            </a:r>
            <a:endParaRPr lang="en-US" dirty="0"/>
          </a:p>
        </p:txBody>
      </p:sp>
      <p:pic>
        <p:nvPicPr>
          <p:cNvPr id="12" name="Content Placeholder 11" descr="bayonet1.jpg"/>
          <p:cNvPicPr>
            <a:picLocks noGrp="1" noChangeAspect="1"/>
          </p:cNvPicPr>
          <p:nvPr>
            <p:ph sz="quarter" idx="1"/>
          </p:nvPr>
        </p:nvPicPr>
        <p:blipFill>
          <a:blip r:embed="rId2"/>
          <a:srcRect l="-19810" r="-19810"/>
          <a:stretch>
            <a:fillRect/>
          </a:stretch>
        </p:blipFill>
        <p:spPr/>
      </p:pic>
      <p:pic>
        <p:nvPicPr>
          <p:cNvPr id="11" name="Content Placeholder 10" descr="behead.jpg"/>
          <p:cNvPicPr>
            <a:picLocks noGrp="1" noChangeAspect="1"/>
          </p:cNvPicPr>
          <p:nvPr>
            <p:ph sz="quarter" idx="2"/>
          </p:nvPr>
        </p:nvPicPr>
        <p:blipFill>
          <a:blip r:embed="rId3"/>
          <a:srcRect l="-79290" r="-79290"/>
          <a:stretch>
            <a:fillRect/>
          </a:stretch>
        </p:blipFill>
        <p:spPr/>
      </p:pic>
      <p:pic>
        <p:nvPicPr>
          <p:cNvPr id="7" name="Content Placeholder 6" descr="head1.jpg"/>
          <p:cNvPicPr>
            <a:picLocks noGrp="1" noChangeAspect="1"/>
          </p:cNvPicPr>
          <p:nvPr>
            <p:ph sz="quarter" idx="3"/>
          </p:nvPr>
        </p:nvPicPr>
        <p:blipFill>
          <a:blip r:embed="rId4"/>
          <a:srcRect l="-4315" r="-4315"/>
          <a:stretch>
            <a:fillRect/>
          </a:stretch>
        </p:blipFill>
        <p:spPr/>
      </p:pic>
      <p:pic>
        <p:nvPicPr>
          <p:cNvPr id="16" name="Content Placeholder 15" descr="rape3.jpg"/>
          <p:cNvPicPr>
            <a:picLocks noGrp="1" noChangeAspect="1"/>
          </p:cNvPicPr>
          <p:nvPr>
            <p:ph sz="quarter" idx="4"/>
          </p:nvPr>
        </p:nvPicPr>
        <p:blipFill>
          <a:blip r:embed="rId5"/>
          <a:srcRect l="-78499" r="-78499"/>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599"/>
            <a:ext cx="7313613" cy="1506539"/>
          </a:xfrm>
        </p:spPr>
        <p:txBody>
          <a:bodyPr/>
          <a:lstStyle/>
          <a:p>
            <a:r>
              <a:rPr lang="en-US" dirty="0" smtClean="0"/>
              <a:t>Unique Inescapable Ruptures</a:t>
            </a:r>
            <a:endParaRPr lang="en-US" dirty="0"/>
          </a:p>
        </p:txBody>
      </p:sp>
      <p:pic>
        <p:nvPicPr>
          <p:cNvPr id="3" name="Content Placeholder 2" descr="45hiroshima a-bomb.jpg"/>
          <p:cNvPicPr>
            <a:picLocks noGrp="1" noChangeAspect="1"/>
          </p:cNvPicPr>
          <p:nvPr>
            <p:ph sz="half" idx="1"/>
          </p:nvPr>
        </p:nvPicPr>
        <p:blipFill>
          <a:blip r:embed="rId2">
            <a:extLst>
              <a:ext uri="{28A0092B-C50C-407E-A947-70E740481C1C}">
                <a14:useLocalDpi xmlns:a14="http://schemas.microsoft.com/office/drawing/2010/main" val="0"/>
              </a:ext>
            </a:extLst>
          </a:blip>
          <a:srcRect t="58" b="58"/>
          <a:stretch>
            <a:fillRect/>
          </a:stretch>
        </p:blipFill>
        <p:spPr>
          <a:xfrm>
            <a:off x="914400" y="2133600"/>
            <a:ext cx="3566160" cy="4056062"/>
          </a:xfrm>
        </p:spPr>
      </p:pic>
      <p:sp>
        <p:nvSpPr>
          <p:cNvPr id="5" name="Content Placeholder 4"/>
          <p:cNvSpPr>
            <a:spLocks noGrp="1"/>
          </p:cNvSpPr>
          <p:nvPr>
            <p:ph sz="half" idx="2"/>
          </p:nvPr>
        </p:nvSpPr>
        <p:spPr>
          <a:xfrm>
            <a:off x="4648200" y="2133600"/>
            <a:ext cx="3566160" cy="4056062"/>
          </a:xfrm>
        </p:spPr>
        <p:txBody>
          <a:bodyPr/>
          <a:lstStyle/>
          <a:p>
            <a:r>
              <a:rPr lang="en-US" sz="2400" dirty="0" smtClean="0">
                <a:latin typeface="Calibri"/>
              </a:rPr>
              <a:t>cataclysm</a:t>
            </a:r>
          </a:p>
          <a:p>
            <a:r>
              <a:rPr lang="en-US" sz="2400" dirty="0" smtClean="0">
                <a:latin typeface="Calibri"/>
              </a:rPr>
              <a:t>“point of no return”</a:t>
            </a:r>
          </a:p>
          <a:p>
            <a:r>
              <a:rPr lang="en-US" sz="2400" dirty="0" smtClean="0">
                <a:latin typeface="Calibri"/>
              </a:rPr>
              <a:t>individuals, community, world</a:t>
            </a:r>
          </a:p>
          <a:p>
            <a:r>
              <a:rPr lang="en-US" sz="2400" dirty="0" smtClean="0">
                <a:latin typeface="Calibri"/>
              </a:rPr>
              <a:t>central to identity formation</a:t>
            </a:r>
          </a:p>
          <a:p>
            <a:r>
              <a:rPr lang="en-US" sz="2400" dirty="0" smtClean="0">
                <a:latin typeface="Calibri"/>
              </a:rPr>
              <a:t>memory/amnesia</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990600"/>
          </a:xfrm>
        </p:spPr>
        <p:txBody>
          <a:bodyPr>
            <a:normAutofit/>
          </a:bodyPr>
          <a:lstStyle/>
          <a:p>
            <a:r>
              <a:rPr lang="en-US" altLang="ja-JP" smtClean="0">
                <a:ea typeface="ＭＳ Ｐゴシック" charset="-128"/>
                <a:cs typeface="ＭＳ Ｐゴシック" charset="-128"/>
              </a:rPr>
              <a:t>at the center of the controversy</a:t>
            </a:r>
            <a:endParaRPr lang="ja-JP" altLang="en-US" smtClean="0">
              <a:ea typeface="ＭＳ Ｐゴシック" charset="-128"/>
              <a:cs typeface="ＭＳ Ｐゴシック" charset="-128"/>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73609830"/>
              </p:ext>
            </p:extLst>
          </p:nvPr>
        </p:nvGraphicFramePr>
        <p:xfrm>
          <a:off x="0" y="990600"/>
          <a:ext cx="9144000" cy="2849695"/>
        </p:xfrm>
        <a:graphic>
          <a:graphicData uri="http://schemas.openxmlformats.org/drawingml/2006/table">
            <a:tbl>
              <a:tblPr firstRow="1" bandRow="1">
                <a:tableStyleId>{5C22544A-7EE6-4342-B048-85BDC9FD1C3A}</a:tableStyleId>
              </a:tblPr>
              <a:tblGrid>
                <a:gridCol w="1600200"/>
                <a:gridCol w="3048000"/>
                <a:gridCol w="4495800"/>
              </a:tblGrid>
              <a:tr h="411295">
                <a:tc>
                  <a:txBody>
                    <a:bodyPr/>
                    <a:lstStyle/>
                    <a:p>
                      <a:r>
                        <a:rPr kumimoji="1" lang="en-US" altLang="ja-JP" sz="1800" dirty="0" smtClean="0">
                          <a:latin typeface="Calibri"/>
                        </a:rPr>
                        <a:t>issue</a:t>
                      </a:r>
                      <a:endParaRPr kumimoji="1" lang="ja-JP" altLang="en-US" sz="1800" dirty="0">
                        <a:latin typeface="Calibri"/>
                      </a:endParaRPr>
                    </a:p>
                  </a:txBody>
                  <a:tcPr/>
                </a:tc>
                <a:tc>
                  <a:txBody>
                    <a:bodyPr/>
                    <a:lstStyle/>
                    <a:p>
                      <a:r>
                        <a:rPr kumimoji="1" lang="en-US" altLang="ja-JP" sz="1800" dirty="0" smtClean="0">
                          <a:latin typeface="Calibri"/>
                        </a:rPr>
                        <a:t>“Chinese”</a:t>
                      </a:r>
                      <a:endParaRPr kumimoji="1" lang="ja-JP" altLang="en-US" sz="1800" dirty="0">
                        <a:latin typeface="Calibri"/>
                      </a:endParaRPr>
                    </a:p>
                  </a:txBody>
                  <a:tcPr/>
                </a:tc>
                <a:tc>
                  <a:txBody>
                    <a:bodyPr/>
                    <a:lstStyle/>
                    <a:p>
                      <a:r>
                        <a:rPr kumimoji="1" lang="en-US" altLang="ja-JP" sz="1800" dirty="0" smtClean="0">
                          <a:latin typeface="Calibri"/>
                        </a:rPr>
                        <a:t>“Japanese”</a:t>
                      </a:r>
                      <a:endParaRPr kumimoji="1" lang="ja-JP" altLang="en-US" sz="1800" dirty="0">
                        <a:latin typeface="Calibri"/>
                      </a:endParaRPr>
                    </a:p>
                  </a:txBody>
                  <a:tcPr/>
                </a:tc>
              </a:tr>
              <a:tr h="411295">
                <a:tc>
                  <a:txBody>
                    <a:bodyPr/>
                    <a:lstStyle/>
                    <a:p>
                      <a:r>
                        <a:rPr kumimoji="1" lang="en-US" altLang="ja-JP" sz="1800" dirty="0" smtClean="0">
                          <a:latin typeface="Calibri"/>
                        </a:rPr>
                        <a:t>name</a:t>
                      </a:r>
                      <a:endParaRPr kumimoji="1" lang="ja-JP" altLang="en-US" sz="1800" dirty="0">
                        <a:latin typeface="Calibri"/>
                      </a:endParaRPr>
                    </a:p>
                  </a:txBody>
                  <a:tcPr/>
                </a:tc>
                <a:tc>
                  <a:txBody>
                    <a:bodyPr/>
                    <a:lstStyle/>
                    <a:p>
                      <a:r>
                        <a:rPr kumimoji="1" lang="en-US" altLang="ja-JP" sz="1800" dirty="0" smtClean="0">
                          <a:latin typeface="Calibri"/>
                        </a:rPr>
                        <a:t>“rape of Nanjing,” </a:t>
                      </a:r>
                      <a:endParaRPr kumimoji="1" lang="ja-JP" altLang="en-US" sz="1800" dirty="0">
                        <a:latin typeface="Calibri"/>
                      </a:endParaRPr>
                    </a:p>
                  </a:txBody>
                  <a:tcPr/>
                </a:tc>
                <a:tc>
                  <a:txBody>
                    <a:bodyPr/>
                    <a:lstStyle/>
                    <a:p>
                      <a:r>
                        <a:rPr kumimoji="1" lang="ja-JP" altLang="en-US" sz="1800" dirty="0" smtClean="0">
                          <a:latin typeface="Calibri"/>
                        </a:rPr>
                        <a:t>南京大虐殺</a:t>
                      </a:r>
                      <a:r>
                        <a:rPr kumimoji="1" lang="en-US" altLang="ja-JP" sz="1800" baseline="0" dirty="0" smtClean="0">
                          <a:latin typeface="Calibri"/>
                        </a:rPr>
                        <a:t> vs. </a:t>
                      </a:r>
                      <a:r>
                        <a:rPr kumimoji="1" lang="ja-JP" altLang="en-US" sz="1800" dirty="0" smtClean="0">
                          <a:latin typeface="Calibri"/>
                        </a:rPr>
                        <a:t>南京事件</a:t>
                      </a:r>
                      <a:r>
                        <a:rPr kumimoji="1" lang="en-US" altLang="ja-JP" sz="1800" dirty="0" smtClean="0">
                          <a:latin typeface="Calibri"/>
                        </a:rPr>
                        <a:t>: massacre </a:t>
                      </a:r>
                      <a:r>
                        <a:rPr kumimoji="1" lang="en-US" altLang="ja-JP" sz="1800" dirty="0" err="1" smtClean="0">
                          <a:latin typeface="Calibri"/>
                        </a:rPr>
                        <a:t>vs</a:t>
                      </a:r>
                      <a:r>
                        <a:rPr kumimoji="1" lang="en-US" altLang="ja-JP" sz="1800" dirty="0" smtClean="0">
                          <a:latin typeface="Calibri"/>
                        </a:rPr>
                        <a:t> event</a:t>
                      </a:r>
                      <a:endParaRPr kumimoji="1" lang="ja-JP" altLang="en-US" sz="1800" dirty="0">
                        <a:latin typeface="Calibri"/>
                      </a:endParaRPr>
                    </a:p>
                  </a:txBody>
                  <a:tcPr/>
                </a:tc>
              </a:tr>
              <a:tr h="411295">
                <a:tc>
                  <a:txBody>
                    <a:bodyPr/>
                    <a:lstStyle/>
                    <a:p>
                      <a:r>
                        <a:rPr kumimoji="1" lang="en-US" altLang="ja-JP" sz="1800" dirty="0" smtClean="0">
                          <a:latin typeface="Calibri"/>
                        </a:rPr>
                        <a:t>number</a:t>
                      </a:r>
                      <a:endParaRPr kumimoji="1" lang="ja-JP" altLang="en-US" sz="1800" dirty="0">
                        <a:latin typeface="Calibri"/>
                      </a:endParaRPr>
                    </a:p>
                  </a:txBody>
                  <a:tcPr/>
                </a:tc>
                <a:tc>
                  <a:txBody>
                    <a:bodyPr/>
                    <a:lstStyle/>
                    <a:p>
                      <a:r>
                        <a:rPr kumimoji="1" lang="en-US" altLang="ja-JP" sz="1800" dirty="0" smtClean="0">
                          <a:latin typeface="Calibri"/>
                        </a:rPr>
                        <a:t>&gt; 300,000</a:t>
                      </a:r>
                      <a:endParaRPr kumimoji="1" lang="ja-JP" altLang="en-US" sz="1800" dirty="0">
                        <a:latin typeface="Calibri"/>
                      </a:endParaRPr>
                    </a:p>
                  </a:txBody>
                  <a:tcPr/>
                </a:tc>
                <a:tc>
                  <a:txBody>
                    <a:bodyPr/>
                    <a:lstStyle/>
                    <a:p>
                      <a:r>
                        <a:rPr kumimoji="1" lang="en-US" altLang="ja-JP" sz="1800" dirty="0" smtClean="0">
                          <a:latin typeface="Calibri"/>
                        </a:rPr>
                        <a:t>about 50,000</a:t>
                      </a:r>
                      <a:endParaRPr kumimoji="1" lang="ja-JP" altLang="en-US" sz="1800" dirty="0">
                        <a:latin typeface="Calibri"/>
                      </a:endParaRPr>
                    </a:p>
                  </a:txBody>
                  <a:tcPr/>
                </a:tc>
              </a:tr>
              <a:tr h="411295">
                <a:tc>
                  <a:txBody>
                    <a:bodyPr/>
                    <a:lstStyle/>
                    <a:p>
                      <a:r>
                        <a:rPr lang="ja-JP" altLang="en-US" sz="1800" b="1" kern="1200" dirty="0" smtClean="0">
                          <a:solidFill>
                            <a:schemeClr val="dk1"/>
                          </a:solidFill>
                          <a:latin typeface="Calibri"/>
                          <a:ea typeface="+mn-ea"/>
                          <a:cs typeface="+mn-cs"/>
                        </a:rPr>
                        <a:t>百人斬り競争</a:t>
                      </a:r>
                      <a:endParaRPr kumimoji="1" lang="ja-JP" altLang="en-US" sz="1800" dirty="0">
                        <a:latin typeface="Calibri"/>
                      </a:endParaRPr>
                    </a:p>
                  </a:txBody>
                  <a:tcPr/>
                </a:tc>
                <a:tc>
                  <a:txBody>
                    <a:bodyPr/>
                    <a:lstStyle/>
                    <a:p>
                      <a:r>
                        <a:rPr kumimoji="1" lang="en-US" altLang="ja-JP" sz="1800" dirty="0" smtClean="0">
                          <a:latin typeface="Calibri"/>
                        </a:rPr>
                        <a:t>exemplifies</a:t>
                      </a:r>
                      <a:r>
                        <a:rPr kumimoji="1" lang="en-US" altLang="ja-JP" sz="1800" baseline="0" dirty="0" smtClean="0">
                          <a:latin typeface="Calibri"/>
                        </a:rPr>
                        <a:t> brutality </a:t>
                      </a:r>
                      <a:endParaRPr kumimoji="1" lang="ja-JP" altLang="en-US" sz="1800" dirty="0">
                        <a:latin typeface="Calibri"/>
                      </a:endParaRPr>
                    </a:p>
                  </a:txBody>
                  <a:tcPr/>
                </a:tc>
                <a:tc>
                  <a:txBody>
                    <a:bodyPr/>
                    <a:lstStyle/>
                    <a:p>
                      <a:r>
                        <a:rPr kumimoji="1" lang="en-US" altLang="ja-JP" sz="1800" dirty="0" smtClean="0">
                          <a:latin typeface="Calibri"/>
                        </a:rPr>
                        <a:t>construction by media</a:t>
                      </a:r>
                      <a:endParaRPr kumimoji="1" lang="ja-JP" altLang="en-US" sz="1800" dirty="0">
                        <a:latin typeface="Calibri"/>
                      </a:endParaRPr>
                    </a:p>
                  </a:txBody>
                  <a:tcPr/>
                </a:tc>
              </a:tr>
              <a:tr h="411295">
                <a:tc>
                  <a:txBody>
                    <a:bodyPr/>
                    <a:lstStyle/>
                    <a:p>
                      <a:r>
                        <a:rPr kumimoji="1" lang="en-US" altLang="ja-JP" sz="1800" dirty="0" smtClean="0">
                          <a:latin typeface="Calibri"/>
                        </a:rPr>
                        <a:t>pictures</a:t>
                      </a:r>
                      <a:endParaRPr kumimoji="1" lang="ja-JP" altLang="en-US" sz="1800" dirty="0">
                        <a:latin typeface="Calibri"/>
                      </a:endParaRPr>
                    </a:p>
                  </a:txBody>
                  <a:tcPr/>
                </a:tc>
                <a:tc>
                  <a:txBody>
                    <a:bodyPr/>
                    <a:lstStyle/>
                    <a:p>
                      <a:r>
                        <a:rPr kumimoji="1" lang="en-US" altLang="ja-JP" sz="1800" dirty="0" smtClean="0">
                          <a:latin typeface="Calibri"/>
                        </a:rPr>
                        <a:t>proof of atrocities</a:t>
                      </a:r>
                      <a:endParaRPr kumimoji="1" lang="ja-JP" altLang="en-US" sz="1800" dirty="0">
                        <a:latin typeface="Calibri"/>
                      </a:endParaRPr>
                    </a:p>
                  </a:txBody>
                  <a:tcPr/>
                </a:tc>
                <a:tc>
                  <a:txBody>
                    <a:bodyPr/>
                    <a:lstStyle/>
                    <a:p>
                      <a:r>
                        <a:rPr kumimoji="1" lang="en-US" altLang="ja-JP" sz="1800" dirty="0" smtClean="0">
                          <a:latin typeface="Calibri"/>
                        </a:rPr>
                        <a:t>Chinese</a:t>
                      </a:r>
                      <a:r>
                        <a:rPr kumimoji="1" lang="en-US" altLang="ja-JP" sz="1800" baseline="0" dirty="0" smtClean="0">
                          <a:latin typeface="Calibri"/>
                        </a:rPr>
                        <a:t> propaganda</a:t>
                      </a:r>
                      <a:endParaRPr kumimoji="1" lang="ja-JP" altLang="en-US" sz="1800" dirty="0">
                        <a:latin typeface="Calibri"/>
                      </a:endParaRPr>
                    </a:p>
                  </a:txBody>
                  <a:tcPr/>
                </a:tc>
              </a:tr>
              <a:tr h="381925">
                <a:tc>
                  <a:txBody>
                    <a:bodyPr/>
                    <a:lstStyle/>
                    <a:p>
                      <a:r>
                        <a:rPr kumimoji="1" lang="en-US" altLang="ja-JP" sz="1800" dirty="0" smtClean="0">
                          <a:latin typeface="Calibri"/>
                        </a:rPr>
                        <a:t>testimonies</a:t>
                      </a:r>
                      <a:endParaRPr kumimoji="1" lang="ja-JP" altLang="en-US" sz="1800" dirty="0">
                        <a:latin typeface="Calibri"/>
                      </a:endParaRPr>
                    </a:p>
                  </a:txBody>
                  <a:tcPr/>
                </a:tc>
                <a:tc>
                  <a:txBody>
                    <a:bodyPr/>
                    <a:lstStyle/>
                    <a:p>
                      <a:r>
                        <a:rPr kumimoji="1" lang="en-US" altLang="ja-JP" sz="1800" dirty="0" smtClean="0">
                          <a:latin typeface="Calibri"/>
                        </a:rPr>
                        <a:t>proof of  </a:t>
                      </a:r>
                      <a:r>
                        <a:rPr kumimoji="1" lang="en-US" altLang="ja-JP" sz="1800" dirty="0" err="1" smtClean="0">
                          <a:latin typeface="Calibri"/>
                        </a:rPr>
                        <a:t>facticity</a:t>
                      </a:r>
                      <a:r>
                        <a:rPr kumimoji="1" lang="en-US" altLang="ja-JP" sz="1800" baseline="0" dirty="0" smtClean="0">
                          <a:latin typeface="Calibri"/>
                        </a:rPr>
                        <a:t> of massacre</a:t>
                      </a:r>
                      <a:endParaRPr kumimoji="1" lang="ja-JP" altLang="en-US" sz="1800" dirty="0">
                        <a:latin typeface="Calibri"/>
                      </a:endParaRPr>
                    </a:p>
                  </a:txBody>
                  <a:tcPr/>
                </a:tc>
                <a:tc>
                  <a:txBody>
                    <a:bodyPr/>
                    <a:lstStyle/>
                    <a:p>
                      <a:r>
                        <a:rPr kumimoji="1" lang="en-US" altLang="ja-JP" sz="1800" dirty="0" smtClean="0">
                          <a:latin typeface="Calibri"/>
                        </a:rPr>
                        <a:t>subjective and ideologically corrupt</a:t>
                      </a:r>
                      <a:endParaRPr kumimoji="1" lang="ja-JP" altLang="en-US" sz="1800" dirty="0">
                        <a:latin typeface="Calibri"/>
                      </a:endParaRPr>
                    </a:p>
                  </a:txBody>
                  <a:tcPr/>
                </a:tc>
              </a:tr>
              <a:tr h="411295">
                <a:tc>
                  <a:txBody>
                    <a:bodyPr/>
                    <a:lstStyle/>
                    <a:p>
                      <a:r>
                        <a:rPr kumimoji="1" lang="en-US" altLang="ja-JP" sz="1800" dirty="0" smtClean="0">
                          <a:latin typeface="Calibri"/>
                        </a:rPr>
                        <a:t>Tokyo</a:t>
                      </a:r>
                      <a:r>
                        <a:rPr kumimoji="1" lang="en-US" altLang="ja-JP" sz="1800" baseline="0" dirty="0" smtClean="0">
                          <a:latin typeface="Calibri"/>
                        </a:rPr>
                        <a:t> tribunals</a:t>
                      </a:r>
                      <a:endParaRPr kumimoji="1" lang="ja-JP" altLang="en-US" sz="1800" dirty="0">
                        <a:latin typeface="Calibri"/>
                      </a:endParaRPr>
                    </a:p>
                  </a:txBody>
                  <a:tcPr/>
                </a:tc>
                <a:tc>
                  <a:txBody>
                    <a:bodyPr/>
                    <a:lstStyle/>
                    <a:p>
                      <a:r>
                        <a:rPr kumimoji="1" lang="en-US" altLang="ja-JP" sz="1800" dirty="0" smtClean="0">
                          <a:latin typeface="Calibri"/>
                        </a:rPr>
                        <a:t>insufficient</a:t>
                      </a:r>
                      <a:r>
                        <a:rPr kumimoji="1" lang="en-US" altLang="ja-JP" sz="1800" baseline="0" dirty="0" smtClean="0">
                          <a:latin typeface="Calibri"/>
                        </a:rPr>
                        <a:t> (Unit 731)</a:t>
                      </a:r>
                      <a:endParaRPr kumimoji="1" lang="ja-JP" altLang="en-US" sz="1800" dirty="0">
                        <a:latin typeface="Calibri"/>
                      </a:endParaRPr>
                    </a:p>
                  </a:txBody>
                  <a:tcPr/>
                </a:tc>
                <a:tc>
                  <a:txBody>
                    <a:bodyPr/>
                    <a:lstStyle/>
                    <a:p>
                      <a:r>
                        <a:rPr kumimoji="1" lang="en-US" altLang="ja-JP" sz="1800" dirty="0" smtClean="0">
                          <a:latin typeface="Calibri"/>
                        </a:rPr>
                        <a:t>anti-Japanese prejudice</a:t>
                      </a:r>
                      <a:endParaRPr kumimoji="1" lang="ja-JP" altLang="en-US" sz="1800" dirty="0">
                        <a:latin typeface="Calibri"/>
                      </a:endParaRPr>
                    </a:p>
                  </a:txBody>
                  <a:tcPr/>
                </a:tc>
              </a:tr>
            </a:tbl>
          </a:graphicData>
        </a:graphic>
      </p:graphicFrame>
      <p:pic>
        <p:nvPicPr>
          <p:cNvPr id="24579" name="Picture 5" descr="51P43DNM09L._SL500_AA240_.jpg"/>
          <p:cNvPicPr>
            <a:picLocks noChangeAspect="1"/>
          </p:cNvPicPr>
          <p:nvPr/>
        </p:nvPicPr>
        <p:blipFill>
          <a:blip r:embed="rId2"/>
          <a:srcRect/>
          <a:stretch>
            <a:fillRect/>
          </a:stretch>
        </p:blipFill>
        <p:spPr bwMode="auto">
          <a:xfrm>
            <a:off x="2538413" y="4419600"/>
            <a:ext cx="2209800" cy="2209800"/>
          </a:xfrm>
          <a:prstGeom prst="rect">
            <a:avLst/>
          </a:prstGeom>
          <a:noFill/>
          <a:ln w="9525">
            <a:noFill/>
            <a:miter lim="800000"/>
            <a:headEnd/>
            <a:tailEnd/>
          </a:ln>
        </p:spPr>
      </p:pic>
      <p:pic>
        <p:nvPicPr>
          <p:cNvPr id="24616" name="Picture 10" descr="51WHQF8P35L._BO2,204,203,200_PIsitb-sticker-arrow-click,TopRight,35,-76_AA240_SH20_OU09_.jpg"/>
          <p:cNvPicPr>
            <a:picLocks noChangeAspect="1"/>
          </p:cNvPicPr>
          <p:nvPr/>
        </p:nvPicPr>
        <p:blipFill>
          <a:blip r:embed="rId3"/>
          <a:srcRect/>
          <a:stretch>
            <a:fillRect/>
          </a:stretch>
        </p:blipFill>
        <p:spPr bwMode="auto">
          <a:xfrm>
            <a:off x="4748213" y="4164013"/>
            <a:ext cx="2365375" cy="2365375"/>
          </a:xfrm>
          <a:prstGeom prst="rect">
            <a:avLst/>
          </a:prstGeom>
          <a:noFill/>
          <a:ln w="9525">
            <a:noFill/>
            <a:miter lim="800000"/>
            <a:headEnd/>
            <a:tailEnd/>
          </a:ln>
        </p:spPr>
      </p:pic>
      <p:pic>
        <p:nvPicPr>
          <p:cNvPr id="8" name="Picture 7" descr="new_historytext.jpg"/>
          <p:cNvPicPr>
            <a:picLocks noChangeAspect="1"/>
          </p:cNvPicPr>
          <p:nvPr/>
        </p:nvPicPr>
        <p:blipFill>
          <a:blip r:embed="rId4"/>
          <a:stretch>
            <a:fillRect/>
          </a:stretch>
        </p:blipFill>
        <p:spPr>
          <a:xfrm>
            <a:off x="606425" y="4419600"/>
            <a:ext cx="1479550" cy="2130425"/>
          </a:xfrm>
          <a:prstGeom prst="rect">
            <a:avLst/>
          </a:prstGeom>
        </p:spPr>
      </p:pic>
      <p:pic>
        <p:nvPicPr>
          <p:cNvPr id="9" name="Picture 8" descr="65604469.jpg"/>
          <p:cNvPicPr>
            <a:picLocks noChangeAspect="1"/>
          </p:cNvPicPr>
          <p:nvPr/>
        </p:nvPicPr>
        <p:blipFill>
          <a:blip r:embed="rId5"/>
          <a:stretch>
            <a:fillRect/>
          </a:stretch>
        </p:blipFill>
        <p:spPr>
          <a:xfrm>
            <a:off x="7462838" y="4419600"/>
            <a:ext cx="1223962" cy="18784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role of education?</a:t>
            </a:r>
            <a:endParaRPr lang="en-US" dirty="0"/>
          </a:p>
        </p:txBody>
      </p:sp>
      <p:pic>
        <p:nvPicPr>
          <p:cNvPr id="4" name="Content Placeholder 3" descr="20121013_FBD001_0.jpg"/>
          <p:cNvPicPr>
            <a:picLocks noGrp="1" noChangeAspect="1"/>
          </p:cNvPicPr>
          <p:nvPr>
            <p:ph idx="1"/>
          </p:nvPr>
        </p:nvPicPr>
        <p:blipFill>
          <a:blip r:embed="rId2"/>
          <a:srcRect t="749" b="749"/>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sz="quarter"/>
          </p:nvPr>
        </p:nvSpPr>
        <p:spPr/>
        <p:txBody>
          <a:bodyPr/>
          <a:lstStyle/>
          <a:p>
            <a:pPr eaLnBrk="1" hangingPunct="1"/>
            <a:r>
              <a:rPr lang="en-US" altLang="ja-JP" smtClean="0">
                <a:ea typeface="Osaka" charset="-128"/>
                <a:cs typeface="Osaka" charset="-128"/>
              </a:rPr>
              <a:t>four types of narratives</a:t>
            </a:r>
          </a:p>
        </p:txBody>
      </p:sp>
      <p:pic>
        <p:nvPicPr>
          <p:cNvPr id="36867" name="Content Placeholder 11" descr="515WdMEUv1L._SL500_AA240_.jpg"/>
          <p:cNvPicPr>
            <a:picLocks noGrp="1" noChangeAspect="1"/>
          </p:cNvPicPr>
          <p:nvPr>
            <p:ph sz="quarter" idx="1"/>
          </p:nvPr>
        </p:nvPicPr>
        <p:blipFill>
          <a:blip r:embed="rId2"/>
          <a:srcRect l="-46154" r="-46154"/>
          <a:stretch>
            <a:fillRect/>
          </a:stretch>
        </p:blipFill>
        <p:spPr/>
      </p:pic>
      <p:pic>
        <p:nvPicPr>
          <p:cNvPr id="36868" name="Content Placeholder 10" descr="plakat-john-rabe.jpg"/>
          <p:cNvPicPr>
            <a:picLocks noGrp="1" noChangeAspect="1"/>
          </p:cNvPicPr>
          <p:nvPr>
            <p:ph sz="quarter" idx="3"/>
          </p:nvPr>
        </p:nvPicPr>
        <p:blipFill>
          <a:blip r:embed="rId3"/>
          <a:srcRect l="-85428" r="-85428"/>
          <a:stretch>
            <a:fillRect/>
          </a:stretch>
        </p:blipFill>
        <p:spPr/>
      </p:pic>
      <p:pic>
        <p:nvPicPr>
          <p:cNvPr id="36869" name="Content Placeholder 12" descr="BMImg_31592_31592.jpg"/>
          <p:cNvPicPr>
            <a:picLocks noGrp="1" noChangeAspect="1"/>
          </p:cNvPicPr>
          <p:nvPr>
            <p:ph sz="quarter" idx="4"/>
          </p:nvPr>
        </p:nvPicPr>
        <p:blipFill>
          <a:blip r:embed="rId4"/>
          <a:srcRect l="-87820" r="-87820"/>
          <a:stretch>
            <a:fillRect/>
          </a:stretch>
        </p:blipFill>
        <p:spPr>
          <a:xfrm>
            <a:off x="4495800" y="4114800"/>
            <a:ext cx="3962400" cy="2060575"/>
          </a:xfrm>
        </p:spPr>
      </p:pic>
      <p:pic>
        <p:nvPicPr>
          <p:cNvPr id="9" name="Content Placeholder 8" descr="5133DD82ANL.jpg"/>
          <p:cNvPicPr>
            <a:picLocks noGrp="1" noChangeAspect="1"/>
          </p:cNvPicPr>
          <p:nvPr>
            <p:ph sz="quarter" idx="2"/>
          </p:nvPr>
        </p:nvPicPr>
        <p:blipFill>
          <a:blip r:embed="rId5"/>
          <a:srcRect l="-17500" r="-1750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Life and Death</a:t>
            </a:r>
            <a:endParaRPr lang="en-US" dirty="0"/>
          </a:p>
        </p:txBody>
      </p:sp>
      <p:pic>
        <p:nvPicPr>
          <p:cNvPr id="12" name="Content Placeholder 11" descr="City_of_Life_and_Death_3_lowres-detail-main.jpg"/>
          <p:cNvPicPr>
            <a:picLocks noGrp="1" noChangeAspect="1"/>
          </p:cNvPicPr>
          <p:nvPr>
            <p:ph sz="half" idx="1"/>
          </p:nvPr>
        </p:nvPicPr>
        <p:blipFill>
          <a:blip r:embed="rId2"/>
          <a:srcRect t="-81443" b="-81443"/>
          <a:stretch>
            <a:fillRect/>
          </a:stretch>
        </p:blipFill>
        <p:spPr/>
      </p:pic>
      <p:pic>
        <p:nvPicPr>
          <p:cNvPr id="6" name="Content Placeholder 5" descr="nanking1.jpg"/>
          <p:cNvPicPr>
            <a:picLocks noGrp="1" noChangeAspect="1"/>
          </p:cNvPicPr>
          <p:nvPr>
            <p:ph sz="half" idx="2"/>
          </p:nvPr>
        </p:nvPicPr>
        <p:blipFill>
          <a:blip r:embed="rId3"/>
          <a:srcRect l="-9505" r="-950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793750"/>
          </a:xfrm>
        </p:spPr>
        <p:txBody>
          <a:bodyPr>
            <a:normAutofit/>
          </a:bodyPr>
          <a:lstStyle/>
          <a:p>
            <a:r>
              <a:rPr lang="en-US" altLang="ja-JP" dirty="0" smtClean="0">
                <a:ea typeface="ＭＳ Ｐゴシック" charset="-128"/>
                <a:cs typeface="ＭＳ Ｐゴシック" charset="-128"/>
              </a:rPr>
              <a:t>4 ideologies</a:t>
            </a:r>
            <a:endParaRPr lang="ja-JP" altLang="en-US" dirty="0" smtClean="0">
              <a:ea typeface="ＭＳ Ｐゴシック" charset="-128"/>
              <a:cs typeface="ＭＳ Ｐゴシック" charset="-128"/>
            </a:endParaRPr>
          </a:p>
        </p:txBody>
      </p:sp>
      <p:graphicFrame>
        <p:nvGraphicFramePr>
          <p:cNvPr id="4" name="Content Placeholder 3"/>
          <p:cNvGraphicFramePr>
            <a:graphicFrameLocks noGrp="1"/>
          </p:cNvGraphicFramePr>
          <p:nvPr>
            <p:ph idx="1"/>
          </p:nvPr>
        </p:nvGraphicFramePr>
        <p:xfrm>
          <a:off x="0" y="793750"/>
          <a:ext cx="9144000" cy="6075055"/>
        </p:xfrm>
        <a:graphic>
          <a:graphicData uri="http://schemas.openxmlformats.org/drawingml/2006/table">
            <a:tbl>
              <a:tblPr firstRow="1" bandRow="1">
                <a:tableStyleId>{5C22544A-7EE6-4342-B048-85BDC9FD1C3A}</a:tableStyleId>
              </a:tblPr>
              <a:tblGrid>
                <a:gridCol w="1981200"/>
                <a:gridCol w="2590800"/>
                <a:gridCol w="2286000"/>
                <a:gridCol w="2286000"/>
              </a:tblGrid>
              <a:tr h="446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Calibri" pitchFamily="-107" charset="0"/>
                          <a:ea typeface="Osaka" pitchFamily="-107" charset="-128"/>
                          <a:cs typeface="Osaka" pitchFamily="-107" charset="-128"/>
                        </a:rPr>
                        <a:t>premodern</a:t>
                      </a:r>
                      <a:endParaRPr kumimoji="0" lang="en-US" sz="1800" b="1" i="0" u="none" strike="noStrike" cap="none" normalizeH="0" baseline="0" dirty="0" smtClean="0">
                        <a:ln>
                          <a:noFill/>
                        </a:ln>
                        <a:solidFill>
                          <a:srgbClr val="FFFFFF"/>
                        </a:solidFill>
                        <a:effectLst/>
                        <a:latin typeface="Calibri" pitchFamily="-107" charset="0"/>
                        <a:ea typeface="Osaka" pitchFamily="-107" charset="-128"/>
                        <a:cs typeface="Osaka" pitchFamily="-107"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107" charset="0"/>
                          <a:ea typeface="Osaka" pitchFamily="-107" charset="-128"/>
                          <a:cs typeface="Osaka" pitchFamily="-107" charset="-128"/>
                        </a:rPr>
                        <a:t>modern</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107" charset="0"/>
                          <a:ea typeface="Osaka" pitchFamily="-107" charset="-128"/>
                          <a:cs typeface="Osaka" pitchFamily="-107" charset="-128"/>
                        </a:rPr>
                        <a:t>postmodern</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107" charset="0"/>
                          <a:ea typeface="Osaka" pitchFamily="-107" charset="-128"/>
                          <a:cs typeface="Osaka" pitchFamily="-107" charset="-128"/>
                        </a:rPr>
                        <a:t>postglobilzation</a:t>
                      </a:r>
                    </a:p>
                  </a:txBody>
                  <a:tcPr horzOverflow="overflow"/>
                </a:tc>
              </a:tr>
              <a:tr h="446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7" charset="0"/>
                          <a:ea typeface="Osaka" pitchFamily="-107" charset="-128"/>
                          <a:cs typeface="Osaka" pitchFamily="-107" charset="-128"/>
                        </a:rPr>
                        <a:t>communalism</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globalism</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self-determinism</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cosmopolitanism</a:t>
                      </a:r>
                    </a:p>
                  </a:txBody>
                  <a:tcPr horzOverflow="overflow"/>
                </a:tc>
              </a:tr>
              <a:tr h="6001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7" charset="0"/>
                          <a:ea typeface="Osaka" pitchFamily="-107" charset="-128"/>
                          <a:cs typeface="Osaka" pitchFamily="-107" charset="-128"/>
                        </a:rPr>
                        <a:t>nationalism</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colonialism</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localism/cultural relativism</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humanism</a:t>
                      </a:r>
                    </a:p>
                  </a:txBody>
                  <a:tcPr horzOverflow="overflow"/>
                </a:tc>
              </a:tr>
              <a:tr h="6001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7" charset="0"/>
                          <a:ea typeface="Osaka" pitchFamily="-107" charset="-128"/>
                          <a:cs typeface="Osaka" pitchFamily="-107" charset="-128"/>
                        </a:rPr>
                        <a:t>specific</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world</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individual</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dialectics of expression</a:t>
                      </a:r>
                    </a:p>
                  </a:txBody>
                  <a:tcPr horzOverflow="overflow"/>
                </a:tc>
              </a:tr>
              <a:tr h="6001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limited being-with</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being-with (courage to be a part)</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courage to be oneself</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to be oneself and to be a part</a:t>
                      </a:r>
                    </a:p>
                  </a:txBody>
                  <a:tcPr horzOverflow="overflow"/>
                </a:tc>
              </a:tr>
              <a:tr h="6001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107" charset="0"/>
                          <a:ea typeface="Osaka" pitchFamily="-107" charset="-128"/>
                          <a:cs typeface="Osaka" pitchFamily="-107" charset="-128"/>
                        </a:rPr>
                        <a:t>nativism</a:t>
                      </a:r>
                      <a:endPar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universalism</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relativism</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ethics of understanding</a:t>
                      </a:r>
                    </a:p>
                  </a:txBody>
                  <a:tcPr horzOverflow="overflow"/>
                </a:tc>
              </a:tr>
              <a:tr h="446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7" charset="0"/>
                          <a:ea typeface="Osaka" pitchFamily="-107" charset="-128"/>
                          <a:cs typeface="Osaka" pitchFamily="-107" charset="-128"/>
                        </a:rPr>
                        <a:t>ethnicity</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7" charset="0"/>
                          <a:ea typeface="Osaka" pitchFamily="-107" charset="-128"/>
                          <a:cs typeface="Osaka" pitchFamily="-107" charset="-128"/>
                        </a:rPr>
                        <a:t>identity</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7" charset="0"/>
                          <a:ea typeface="Osaka" pitchFamily="-107" charset="-128"/>
                          <a:cs typeface="Osaka" pitchFamily="-107" charset="-128"/>
                        </a:rPr>
                        <a:t>difference</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identity/difference</a:t>
                      </a:r>
                    </a:p>
                  </a:txBody>
                  <a:tcPr horzOverflow="overflow"/>
                </a:tc>
              </a:tr>
              <a:tr h="446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feeling</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rationality</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personal experience</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all modalities</a:t>
                      </a:r>
                    </a:p>
                  </a:txBody>
                  <a:tcPr horzOverflow="overflow"/>
                </a:tc>
              </a:tr>
              <a:tr h="6001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commemoration</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education</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empowerment of victims</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memory as mimesis</a:t>
                      </a:r>
                    </a:p>
                  </a:txBody>
                  <a:tcPr horzOverflow="overflow"/>
                </a:tc>
              </a:tr>
              <a:tr h="6001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community not the world</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world neither static nor completed</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decentralization</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Osaka" pitchFamily="-107" charset="-128"/>
                          <a:cs typeface="Osaka" pitchFamily="-107" charset="-128"/>
                        </a:rPr>
                        <a:t>complexity</a:t>
                      </a:r>
                    </a:p>
                  </a:txBody>
                  <a:tcPr horzOverflow="overflow"/>
                </a:tc>
              </a:tr>
              <a:tr h="446915">
                <a:tc>
                  <a:txBody>
                    <a:bodyPr/>
                    <a:lstStyle/>
                    <a:p>
                      <a:r>
                        <a:rPr kumimoji="1" lang="en-US" altLang="ja-JP" dirty="0" smtClean="0"/>
                        <a:t>dualism</a:t>
                      </a:r>
                      <a:endParaRPr kumimoji="1" lang="ja-JP" altLang="en-US" dirty="0"/>
                    </a:p>
                  </a:txBody>
                  <a:tcPr/>
                </a:tc>
                <a:tc>
                  <a:txBody>
                    <a:bodyPr/>
                    <a:lstStyle/>
                    <a:p>
                      <a:r>
                        <a:rPr kumimoji="1" lang="en-US" altLang="ja-JP" dirty="0" smtClean="0"/>
                        <a:t>monism</a:t>
                      </a:r>
                      <a:endParaRPr kumimoji="1" lang="ja-JP" altLang="en-US" dirty="0"/>
                    </a:p>
                  </a:txBody>
                  <a:tcPr/>
                </a:tc>
                <a:tc>
                  <a:txBody>
                    <a:bodyPr/>
                    <a:lstStyle/>
                    <a:p>
                      <a:r>
                        <a:rPr kumimoji="1" lang="en-US" altLang="ja-JP" dirty="0" smtClean="0"/>
                        <a:t>pluralism</a:t>
                      </a:r>
                      <a:endParaRPr kumimoji="1" lang="ja-JP" altLang="en-US" dirty="0"/>
                    </a:p>
                  </a:txBody>
                  <a:tcPr/>
                </a:tc>
                <a:tc>
                  <a:txBody>
                    <a:bodyPr/>
                    <a:lstStyle/>
                    <a:p>
                      <a:r>
                        <a:rPr kumimoji="1" lang="en-US" altLang="ja-JP" dirty="0" smtClean="0"/>
                        <a:t>non-essentialism</a:t>
                      </a:r>
                      <a:endParaRPr kumimoji="1" lang="ja-JP" alt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3613" cy="868362"/>
          </a:xfrm>
        </p:spPr>
        <p:txBody>
          <a:bodyPr/>
          <a:lstStyle/>
          <a:p>
            <a:r>
              <a:rPr lang="en-US" dirty="0" smtClean="0"/>
              <a:t>another Caveat</a:t>
            </a:r>
            <a:endParaRPr lang="en-US" dirty="0"/>
          </a:p>
        </p:txBody>
      </p:sp>
      <p:sp>
        <p:nvSpPr>
          <p:cNvPr id="3" name="Content Placeholder 2"/>
          <p:cNvSpPr>
            <a:spLocks noGrp="1"/>
          </p:cNvSpPr>
          <p:nvPr>
            <p:ph sz="half" idx="1"/>
          </p:nvPr>
        </p:nvSpPr>
        <p:spPr>
          <a:xfrm>
            <a:off x="228600" y="1447800"/>
            <a:ext cx="4876800" cy="5181600"/>
          </a:xfrm>
        </p:spPr>
        <p:txBody>
          <a:bodyPr>
            <a:normAutofit fontScale="85000" lnSpcReduction="20000"/>
          </a:bodyPr>
          <a:lstStyle/>
          <a:p>
            <a:r>
              <a:rPr lang="en-US" dirty="0" smtClean="0"/>
              <a:t>“infinite deferral” (</a:t>
            </a:r>
            <a:r>
              <a:rPr lang="en-US" dirty="0" err="1" smtClean="0"/>
              <a:t>Chinul’s</a:t>
            </a:r>
            <a:r>
              <a:rPr lang="en-US" dirty="0" smtClean="0"/>
              <a:t> gradualism, Derrida, Takahashi): justice, peace, equality are limit functions</a:t>
            </a:r>
          </a:p>
          <a:p>
            <a:r>
              <a:rPr lang="en-US" dirty="0" smtClean="0"/>
              <a:t>paradox of revolution (Takahashi’s “infinite dialectics”): “the new boss is the same as the old boss” (The Who)</a:t>
            </a:r>
          </a:p>
          <a:p>
            <a:r>
              <a:rPr lang="en-US" dirty="0" smtClean="0"/>
              <a:t>existential ambiguity: “Nishida’s “purity is not different from impurity”) </a:t>
            </a:r>
          </a:p>
          <a:p>
            <a:pPr>
              <a:buNone/>
            </a:pPr>
            <a:r>
              <a:rPr lang="en-US" dirty="0" smtClean="0"/>
              <a:t>OR</a:t>
            </a:r>
          </a:p>
          <a:p>
            <a:pPr>
              <a:buNone/>
            </a:pPr>
            <a:r>
              <a:rPr lang="en-US" dirty="0" smtClean="0"/>
              <a:t>“There was once a boy who dreamed of being a hero. Who believed sincerely in the battle to banish darkness from a world of light. But light and darkness are equal. And where one exists so too must the other. And when the boy realized this, he had taken the first step towards becoming a true hero.”  (Records of the </a:t>
            </a:r>
            <a:r>
              <a:rPr lang="en-US" dirty="0" err="1" smtClean="0"/>
              <a:t>Lodoss</a:t>
            </a:r>
            <a:r>
              <a:rPr lang="en-US" dirty="0" smtClean="0"/>
              <a:t> War) </a:t>
            </a:r>
            <a:endParaRPr lang="en-US" dirty="0"/>
          </a:p>
        </p:txBody>
      </p:sp>
      <p:pic>
        <p:nvPicPr>
          <p:cNvPr id="5" name="Content Placeholder 4" descr="lodoss01.jpg"/>
          <p:cNvPicPr>
            <a:picLocks noGrp="1" noChangeAspect="1"/>
          </p:cNvPicPr>
          <p:nvPr>
            <p:ph sz="half" idx="2"/>
          </p:nvPr>
        </p:nvPicPr>
        <p:blipFill>
          <a:blip r:embed="rId2"/>
          <a:srcRect t="-30148" b="-30148"/>
          <a:stretch>
            <a:fillRect/>
          </a:stretch>
        </p:blipFill>
        <p:spPr>
          <a:xfrm>
            <a:off x="5257800" y="1735139"/>
            <a:ext cx="3566160" cy="4056062"/>
          </a:xfr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3613" cy="868362"/>
          </a:xfrm>
        </p:spPr>
        <p:txBody>
          <a:bodyPr/>
          <a:lstStyle/>
          <a:p>
            <a:r>
              <a:rPr lang="en-US" dirty="0" smtClean="0"/>
              <a:t>a plea for a paradigm change</a:t>
            </a:r>
            <a:endParaRPr lang="en-US" dirty="0"/>
          </a:p>
        </p:txBody>
      </p:sp>
      <p:sp>
        <p:nvSpPr>
          <p:cNvPr id="3" name="Content Placeholder 2"/>
          <p:cNvSpPr>
            <a:spLocks noGrp="1"/>
          </p:cNvSpPr>
          <p:nvPr>
            <p:ph idx="1"/>
          </p:nvPr>
        </p:nvSpPr>
        <p:spPr>
          <a:xfrm>
            <a:off x="914400" y="1371600"/>
            <a:ext cx="7772400" cy="4876800"/>
          </a:xfrm>
        </p:spPr>
        <p:txBody>
          <a:bodyPr>
            <a:normAutofit/>
          </a:bodyPr>
          <a:lstStyle/>
          <a:p>
            <a:r>
              <a:rPr lang="en-US" dirty="0" smtClean="0"/>
              <a:t>essentialism </a:t>
            </a:r>
            <a:r>
              <a:rPr lang="en-US" dirty="0" err="1" smtClean="0">
                <a:sym typeface="Wingdings"/>
              </a:rPr>
              <a:t></a:t>
            </a:r>
            <a:r>
              <a:rPr lang="en-US" dirty="0" smtClean="0">
                <a:sym typeface="Wingdings"/>
              </a:rPr>
              <a:t> non-</a:t>
            </a:r>
            <a:r>
              <a:rPr lang="en-US" dirty="0" err="1" smtClean="0">
                <a:sym typeface="Wingdings"/>
              </a:rPr>
              <a:t>substantialism</a:t>
            </a:r>
            <a:endParaRPr lang="en-US" dirty="0" smtClean="0">
              <a:sym typeface="Wingdings"/>
            </a:endParaRPr>
          </a:p>
          <a:p>
            <a:r>
              <a:rPr lang="en-US" dirty="0" smtClean="0">
                <a:sym typeface="Wingdings"/>
              </a:rPr>
              <a:t>ethics of judgment </a:t>
            </a:r>
            <a:r>
              <a:rPr lang="en-US" dirty="0" err="1" smtClean="0">
                <a:sym typeface="Wingdings"/>
              </a:rPr>
              <a:t></a:t>
            </a:r>
            <a:r>
              <a:rPr lang="en-US" dirty="0" smtClean="0">
                <a:sym typeface="Wingdings"/>
              </a:rPr>
              <a:t> ethics of understanding</a:t>
            </a:r>
          </a:p>
          <a:p>
            <a:r>
              <a:rPr lang="en-US" dirty="0" smtClean="0">
                <a:sym typeface="Wingdings"/>
              </a:rPr>
              <a:t>simple identity </a:t>
            </a:r>
            <a:r>
              <a:rPr lang="en-US" dirty="0" err="1" smtClean="0">
                <a:sym typeface="Wingdings"/>
              </a:rPr>
              <a:t></a:t>
            </a:r>
            <a:r>
              <a:rPr lang="en-US" dirty="0" smtClean="0">
                <a:sym typeface="Wingdings"/>
              </a:rPr>
              <a:t> complex identity</a:t>
            </a:r>
          </a:p>
          <a:p>
            <a:r>
              <a:rPr lang="en-US" dirty="0" smtClean="0">
                <a:sym typeface="Wingdings"/>
              </a:rPr>
              <a:t>moralistic certainty </a:t>
            </a:r>
            <a:r>
              <a:rPr lang="en-US" dirty="0" err="1" smtClean="0">
                <a:sym typeface="Wingdings"/>
              </a:rPr>
              <a:t></a:t>
            </a:r>
            <a:r>
              <a:rPr lang="en-US" dirty="0" smtClean="0">
                <a:sym typeface="Wingdings"/>
              </a:rPr>
              <a:t> existential ambiguity</a:t>
            </a:r>
          </a:p>
          <a:p>
            <a:pPr>
              <a:buFont typeface="Wingdings" charset="2"/>
              <a:buChar char="à"/>
            </a:pPr>
            <a:r>
              <a:rPr lang="en-US" dirty="0" smtClean="0">
                <a:sym typeface="Wingdings"/>
              </a:rPr>
              <a:t>recognition that identities are fluid and provisional</a:t>
            </a:r>
          </a:p>
          <a:p>
            <a:pPr>
              <a:buFont typeface="Wingdings" charset="2"/>
              <a:buChar char="à"/>
            </a:pPr>
            <a:r>
              <a:rPr lang="en-US" dirty="0" smtClean="0">
                <a:sym typeface="Wingdings"/>
              </a:rPr>
              <a:t>knowing oneself - understanding the other </a:t>
            </a:r>
            <a:r>
              <a:rPr lang="en-US" dirty="0" err="1" smtClean="0">
                <a:sym typeface="Wingdings"/>
              </a:rPr>
              <a:t>知自解他</a:t>
            </a:r>
            <a:endParaRPr lang="en-US" dirty="0" smtClean="0">
              <a:sym typeface="Wingdings"/>
            </a:endParaRPr>
          </a:p>
          <a:p>
            <a:pPr>
              <a:buFont typeface="Wingdings" charset="2"/>
              <a:buChar char="à"/>
            </a:pPr>
            <a:r>
              <a:rPr lang="en-US" dirty="0" smtClean="0">
                <a:sym typeface="Wingdings"/>
              </a:rPr>
              <a:t>realization that suffering is both personal and impersonal</a:t>
            </a:r>
          </a:p>
          <a:p>
            <a:pPr>
              <a:buFont typeface="Wingdings" charset="2"/>
              <a:buChar char="à"/>
            </a:pPr>
            <a:r>
              <a:rPr lang="en-US" dirty="0" smtClean="0">
                <a:sym typeface="Wingdings"/>
              </a:rPr>
              <a:t>transformation through memory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smtClean="0"/>
              <a:t>how to remember?</a:t>
            </a:r>
            <a:endParaRPr lang="en-US" dirty="0"/>
          </a:p>
        </p:txBody>
      </p:sp>
      <p:pic>
        <p:nvPicPr>
          <p:cNvPr id="8" name="Content Placeholder 7" descr="IMGP0632.JPG"/>
          <p:cNvPicPr>
            <a:picLocks noGrp="1" noChangeAspect="1"/>
          </p:cNvPicPr>
          <p:nvPr>
            <p:ph sz="quarter" idx="1"/>
          </p:nvPr>
        </p:nvPicPr>
        <p:blipFill>
          <a:blip r:embed="rId2"/>
          <a:srcRect l="-22115" r="-22115"/>
          <a:stretch>
            <a:fillRect/>
          </a:stretch>
        </p:blipFill>
        <p:spPr/>
      </p:pic>
      <p:pic>
        <p:nvPicPr>
          <p:cNvPr id="7" name="Content Placeholder 6" descr="kazuo_ohno1.jpg"/>
          <p:cNvPicPr>
            <a:picLocks noGrp="1" noChangeAspect="1"/>
          </p:cNvPicPr>
          <p:nvPr>
            <p:ph sz="quarter" idx="2"/>
          </p:nvPr>
        </p:nvPicPr>
        <p:blipFill>
          <a:blip r:embed="rId3"/>
          <a:srcRect l="-16633" r="-16633"/>
          <a:stretch>
            <a:fillRect/>
          </a:stretch>
        </p:blipFill>
        <p:spPr/>
      </p:pic>
      <p:pic>
        <p:nvPicPr>
          <p:cNvPr id="11" name="Content Placeholder 10" descr="textbook.jpg"/>
          <p:cNvPicPr>
            <a:picLocks noGrp="1" noChangeAspect="1"/>
          </p:cNvPicPr>
          <p:nvPr>
            <p:ph sz="quarter" idx="3"/>
          </p:nvPr>
        </p:nvPicPr>
        <p:blipFill>
          <a:blip r:embed="rId4"/>
          <a:srcRect l="-17949" r="-17949"/>
          <a:stretch>
            <a:fillRect/>
          </a:stretch>
        </p:blipFill>
        <p:spPr/>
      </p:pic>
      <p:sp>
        <p:nvSpPr>
          <p:cNvPr id="6" name="Content Placeholder 5"/>
          <p:cNvSpPr>
            <a:spLocks noGrp="1"/>
          </p:cNvSpPr>
          <p:nvPr>
            <p:ph sz="quarter" idx="4"/>
          </p:nvPr>
        </p:nvSpPr>
        <p:spPr/>
        <p:txBody>
          <a:bodyPr/>
          <a:lstStyle/>
          <a:p>
            <a:endParaRPr lang="en-US"/>
          </a:p>
        </p:txBody>
      </p:sp>
      <p:pic>
        <p:nvPicPr>
          <p:cNvPr id="10" name="Content Placeholder 16" descr="Iwate3.jpg"/>
          <p:cNvPicPr>
            <a:picLocks noGrp="1" noChangeAspect="1"/>
          </p:cNvPicPr>
          <p:nvPr/>
        </p:nvPicPr>
        <p:blipFill>
          <a:blip r:embed="rId5"/>
          <a:srcRect l="-11672" r="-11672"/>
          <a:stretch>
            <a:fillRect/>
          </a:stretch>
        </p:blipFill>
        <p:spPr>
          <a:xfrm>
            <a:off x="4648200" y="4114800"/>
            <a:ext cx="3566160" cy="19202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What is </a:t>
            </a:r>
            <a:r>
              <a:rPr lang="en-US" altLang="ja-JP" dirty="0" err="1" smtClean="0"/>
              <a:t>Butō</a:t>
            </a:r>
            <a:r>
              <a:rPr lang="en-US" altLang="ja-JP" dirty="0"/>
              <a:t>?</a:t>
            </a:r>
            <a:endParaRPr lang="en-US" dirty="0"/>
          </a:p>
        </p:txBody>
      </p:sp>
      <p:pic>
        <p:nvPicPr>
          <p:cNvPr id="8" name="Content Placeholder 7" descr="Screen shot 2012-04-30 at 2.22.07 PM.png"/>
          <p:cNvPicPr>
            <a:picLocks noGrp="1" noChangeAspect="1"/>
          </p:cNvPicPr>
          <p:nvPr>
            <p:ph sz="half" idx="1"/>
          </p:nvPr>
        </p:nvPicPr>
        <p:blipFill>
          <a:blip r:embed="rId2"/>
          <a:srcRect t="-44032" b="-44032"/>
          <a:stretch>
            <a:fillRect/>
          </a:stretch>
        </p:blipFill>
        <p:spPr/>
      </p:pic>
      <p:pic>
        <p:nvPicPr>
          <p:cNvPr id="5" name="Content Placeholder 4" descr="KazuoOhno.jpg"/>
          <p:cNvPicPr>
            <a:picLocks noGrp="1" noChangeAspect="1"/>
          </p:cNvPicPr>
          <p:nvPr>
            <p:ph sz="half" idx="2"/>
          </p:nvPr>
        </p:nvPicPr>
        <p:blipFill>
          <a:blip r:embed="rId3"/>
          <a:srcRect l="-16046" r="-16046"/>
          <a:stretch>
            <a:fillRect/>
          </a:stretch>
        </p:blipFill>
        <p:spPr/>
      </p:pic>
    </p:spTree>
    <p:extLst>
      <p:ext uri="{BB962C8B-B14F-4D97-AF65-F5344CB8AC3E}">
        <p14:creationId xmlns:p14="http://schemas.microsoft.com/office/powerpoint/2010/main" val="18103049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altLang="ja-JP" dirty="0" smtClean="0">
                <a:ea typeface="ＭＳ Ｐゴシック" charset="-128"/>
                <a:cs typeface="ＭＳ Ｐゴシック" charset="-128"/>
              </a:rPr>
              <a:t>4 forms of commemoration</a:t>
            </a:r>
            <a:endParaRPr lang="ja-JP" altLang="en-US" dirty="0" smtClean="0">
              <a:ea typeface="ＭＳ Ｐゴシック" charset="-128"/>
              <a:cs typeface="ＭＳ Ｐゴシック"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4459398"/>
              </p:ext>
            </p:extLst>
          </p:nvPr>
        </p:nvGraphicFramePr>
        <p:xfrm>
          <a:off x="0" y="1738313"/>
          <a:ext cx="9144000" cy="2757835"/>
        </p:xfrm>
        <a:graphic>
          <a:graphicData uri="http://schemas.openxmlformats.org/drawingml/2006/table">
            <a:tbl>
              <a:tblPr firstRow="1" bandRow="1">
                <a:tableStyleId>{5C22544A-7EE6-4342-B048-85BDC9FD1C3A}</a:tableStyleId>
              </a:tblPr>
              <a:tblGrid>
                <a:gridCol w="2286000"/>
                <a:gridCol w="2286000"/>
                <a:gridCol w="2286000"/>
                <a:gridCol w="2286000"/>
              </a:tblGrid>
              <a:tr h="336710">
                <a:tc>
                  <a:txBody>
                    <a:bodyPr/>
                    <a:lstStyle/>
                    <a:p>
                      <a:r>
                        <a:rPr kumimoji="1" lang="en-US" altLang="ja-JP" dirty="0" smtClean="0">
                          <a:latin typeface="Calibri"/>
                        </a:rPr>
                        <a:t>commemoration</a:t>
                      </a:r>
                      <a:endParaRPr kumimoji="1" lang="ja-JP" altLang="en-US" dirty="0">
                        <a:latin typeface="Calibri"/>
                      </a:endParaRPr>
                    </a:p>
                  </a:txBody>
                  <a:tcPr/>
                </a:tc>
                <a:tc>
                  <a:txBody>
                    <a:bodyPr/>
                    <a:lstStyle/>
                    <a:p>
                      <a:r>
                        <a:rPr kumimoji="1" lang="en-US" altLang="ja-JP" dirty="0" smtClean="0">
                          <a:latin typeface="Calibri"/>
                        </a:rPr>
                        <a:t>education</a:t>
                      </a:r>
                      <a:endParaRPr kumimoji="1" lang="ja-JP" altLang="en-US" dirty="0">
                        <a:latin typeface="Calibri"/>
                      </a:endParaRPr>
                    </a:p>
                  </a:txBody>
                  <a:tcPr/>
                </a:tc>
                <a:tc>
                  <a:txBody>
                    <a:bodyPr/>
                    <a:lstStyle/>
                    <a:p>
                      <a:r>
                        <a:rPr kumimoji="1" lang="en-US" altLang="ja-JP" dirty="0" smtClean="0">
                          <a:latin typeface="Calibri"/>
                        </a:rPr>
                        <a:t>witness accounts</a:t>
                      </a:r>
                      <a:endParaRPr kumimoji="1" lang="ja-JP" altLang="en-US" dirty="0">
                        <a:latin typeface="Calibri"/>
                      </a:endParaRPr>
                    </a:p>
                  </a:txBody>
                  <a:tcPr/>
                </a:tc>
                <a:tc>
                  <a:txBody>
                    <a:bodyPr/>
                    <a:lstStyle/>
                    <a:p>
                      <a:r>
                        <a:rPr kumimoji="1" lang="en-US" altLang="ja-JP" baseline="0" dirty="0" smtClean="0">
                          <a:latin typeface="Calibri"/>
                        </a:rPr>
                        <a:t>m</a:t>
                      </a:r>
                      <a:r>
                        <a:rPr kumimoji="1" lang="en-US" altLang="ja-JP" dirty="0" smtClean="0">
                          <a:latin typeface="Calibri"/>
                        </a:rPr>
                        <a:t>emory</a:t>
                      </a:r>
                      <a:r>
                        <a:rPr kumimoji="1" lang="en-US" altLang="ja-JP" baseline="0" dirty="0" smtClean="0">
                          <a:latin typeface="Calibri"/>
                        </a:rPr>
                        <a:t> as mimesis</a:t>
                      </a:r>
                      <a:endParaRPr kumimoji="1" lang="ja-JP" altLang="en-US" dirty="0">
                        <a:latin typeface="Calibri"/>
                      </a:endParaRPr>
                    </a:p>
                  </a:txBody>
                  <a:tcPr/>
                </a:tc>
              </a:tr>
              <a:tr h="336710">
                <a:tc>
                  <a:txBody>
                    <a:bodyPr/>
                    <a:lstStyle/>
                    <a:p>
                      <a:r>
                        <a:rPr kumimoji="1" lang="en-US" altLang="ja-JP" dirty="0" smtClean="0">
                          <a:latin typeface="Calibri"/>
                        </a:rPr>
                        <a:t>communal</a:t>
                      </a:r>
                      <a:endParaRPr kumimoji="1" lang="ja-JP" altLang="en-US" dirty="0">
                        <a:latin typeface="Calibri"/>
                      </a:endParaRPr>
                    </a:p>
                  </a:txBody>
                  <a:tcPr/>
                </a:tc>
                <a:tc>
                  <a:txBody>
                    <a:bodyPr/>
                    <a:lstStyle/>
                    <a:p>
                      <a:r>
                        <a:rPr kumimoji="1" lang="en-US" altLang="ja-JP" dirty="0" smtClean="0">
                          <a:latin typeface="Calibri"/>
                        </a:rPr>
                        <a:t>universal</a:t>
                      </a:r>
                      <a:endParaRPr kumimoji="1" lang="ja-JP" altLang="en-US" dirty="0">
                        <a:latin typeface="Calibri"/>
                      </a:endParaRPr>
                    </a:p>
                  </a:txBody>
                  <a:tcPr/>
                </a:tc>
                <a:tc>
                  <a:txBody>
                    <a:bodyPr/>
                    <a:lstStyle/>
                    <a:p>
                      <a:r>
                        <a:rPr kumimoji="1" lang="en-US" altLang="ja-JP" dirty="0" smtClean="0">
                          <a:latin typeface="Calibri"/>
                        </a:rPr>
                        <a:t>personal</a:t>
                      </a:r>
                      <a:endParaRPr kumimoji="1" lang="ja-JP" altLang="en-US" dirty="0">
                        <a:latin typeface="Calibri"/>
                      </a:endParaRPr>
                    </a:p>
                  </a:txBody>
                  <a:tcPr/>
                </a:tc>
                <a:tc>
                  <a:txBody>
                    <a:bodyPr/>
                    <a:lstStyle/>
                    <a:p>
                      <a:r>
                        <a:rPr kumimoji="1" lang="en-US" altLang="ja-JP" dirty="0" smtClean="0">
                          <a:latin typeface="Calibri"/>
                        </a:rPr>
                        <a:t>humanistic</a:t>
                      </a:r>
                      <a:endParaRPr kumimoji="1" lang="ja-JP" altLang="en-US" dirty="0">
                        <a:latin typeface="Calibri"/>
                      </a:endParaRPr>
                    </a:p>
                  </a:txBody>
                  <a:tcPr/>
                </a:tc>
              </a:tr>
              <a:tr h="589243">
                <a:tc>
                  <a:txBody>
                    <a:bodyPr/>
                    <a:lstStyle/>
                    <a:p>
                      <a:r>
                        <a:rPr kumimoji="1" lang="en-US" altLang="ja-JP" dirty="0" smtClean="0">
                          <a:latin typeface="Calibri"/>
                        </a:rPr>
                        <a:t>feeling of belonging</a:t>
                      </a:r>
                      <a:endParaRPr kumimoji="1" lang="ja-JP" altLang="en-US" dirty="0">
                        <a:latin typeface="Calibri"/>
                      </a:endParaRPr>
                    </a:p>
                  </a:txBody>
                  <a:tcPr/>
                </a:tc>
                <a:tc>
                  <a:txBody>
                    <a:bodyPr/>
                    <a:lstStyle/>
                    <a:p>
                      <a:r>
                        <a:rPr kumimoji="1" lang="en-US" altLang="ja-JP" dirty="0" smtClean="0">
                          <a:latin typeface="Calibri"/>
                        </a:rPr>
                        <a:t>moral reasoning</a:t>
                      </a:r>
                      <a:endParaRPr kumimoji="1" lang="ja-JP" altLang="en-US" dirty="0">
                        <a:latin typeface="Calibri"/>
                      </a:endParaRPr>
                    </a:p>
                  </a:txBody>
                  <a:tcPr/>
                </a:tc>
                <a:tc>
                  <a:txBody>
                    <a:bodyPr/>
                    <a:lstStyle/>
                    <a:p>
                      <a:r>
                        <a:rPr kumimoji="1" lang="en-US" altLang="ja-JP" dirty="0" smtClean="0">
                          <a:latin typeface="Calibri"/>
                        </a:rPr>
                        <a:t>empowerment/empathy</a:t>
                      </a:r>
                      <a:endParaRPr kumimoji="1" lang="ja-JP" altLang="en-US" dirty="0">
                        <a:latin typeface="Calibri"/>
                      </a:endParaRPr>
                    </a:p>
                  </a:txBody>
                  <a:tcPr/>
                </a:tc>
                <a:tc>
                  <a:txBody>
                    <a:bodyPr/>
                    <a:lstStyle/>
                    <a:p>
                      <a:r>
                        <a:rPr kumimoji="1" lang="en-US" altLang="ja-JP" dirty="0" smtClean="0">
                          <a:latin typeface="Calibri"/>
                        </a:rPr>
                        <a:t>understanding</a:t>
                      </a:r>
                      <a:endParaRPr kumimoji="1" lang="ja-JP" altLang="en-US" dirty="0">
                        <a:latin typeface="Calibri"/>
                      </a:endParaRPr>
                    </a:p>
                  </a:txBody>
                  <a:tcPr/>
                </a:tc>
              </a:tr>
              <a:tr h="336710">
                <a:tc>
                  <a:txBody>
                    <a:bodyPr/>
                    <a:lstStyle/>
                    <a:p>
                      <a:r>
                        <a:rPr kumimoji="1" lang="en-US" altLang="ja-JP" dirty="0" smtClean="0">
                          <a:latin typeface="Calibri"/>
                        </a:rPr>
                        <a:t>patriotic education</a:t>
                      </a:r>
                      <a:endParaRPr kumimoji="1" lang="ja-JP" altLang="en-US" dirty="0">
                        <a:latin typeface="Calibri"/>
                      </a:endParaRPr>
                    </a:p>
                  </a:txBody>
                  <a:tcPr/>
                </a:tc>
                <a:tc>
                  <a:txBody>
                    <a:bodyPr/>
                    <a:lstStyle/>
                    <a:p>
                      <a:r>
                        <a:rPr kumimoji="1" lang="en-US" altLang="ja-JP" dirty="0" smtClean="0">
                          <a:latin typeface="Calibri"/>
                        </a:rPr>
                        <a:t>peace education</a:t>
                      </a:r>
                      <a:endParaRPr kumimoji="1" lang="ja-JP" altLang="en-US" dirty="0">
                        <a:latin typeface="Calibri"/>
                      </a:endParaRPr>
                    </a:p>
                  </a:txBody>
                  <a:tcPr/>
                </a:tc>
                <a:tc>
                  <a:txBody>
                    <a:bodyPr/>
                    <a:lstStyle/>
                    <a:p>
                      <a:r>
                        <a:rPr kumimoji="1" lang="en-US" altLang="ja-JP" dirty="0" smtClean="0">
                          <a:latin typeface="Calibri"/>
                        </a:rPr>
                        <a:t>diverse</a:t>
                      </a:r>
                      <a:endParaRPr kumimoji="1" lang="ja-JP" altLang="en-US" dirty="0">
                        <a:latin typeface="Calibri"/>
                      </a:endParaRPr>
                    </a:p>
                  </a:txBody>
                  <a:tcPr/>
                </a:tc>
                <a:tc>
                  <a:txBody>
                    <a:bodyPr/>
                    <a:lstStyle/>
                    <a:p>
                      <a:r>
                        <a:rPr kumimoji="1" lang="en-US" altLang="ja-JP" dirty="0" smtClean="0">
                          <a:latin typeface="Calibri"/>
                        </a:rPr>
                        <a:t>non-substantial</a:t>
                      </a:r>
                      <a:endParaRPr kumimoji="1" lang="ja-JP" altLang="en-US" dirty="0">
                        <a:latin typeface="Calibri"/>
                      </a:endParaRPr>
                    </a:p>
                  </a:txBody>
                  <a:tcPr/>
                </a:tc>
              </a:tr>
              <a:tr h="336710">
                <a:tc>
                  <a:txBody>
                    <a:bodyPr/>
                    <a:lstStyle/>
                    <a:p>
                      <a:r>
                        <a:rPr kumimoji="1" lang="en-US" altLang="ja-JP" dirty="0" smtClean="0">
                          <a:latin typeface="Calibri"/>
                        </a:rPr>
                        <a:t>U</a:t>
                      </a:r>
                      <a:r>
                        <a:rPr kumimoji="1" lang="en-US" altLang="ja-JP" dirty="0" err="1" smtClean="0">
                          <a:latin typeface="Calibri"/>
                        </a:rPr>
                        <a:t>s</a:t>
                      </a:r>
                      <a:r>
                        <a:rPr kumimoji="1" lang="en-US" altLang="ja-JP" dirty="0" smtClean="0">
                          <a:latin typeface="Calibri"/>
                        </a:rPr>
                        <a:t> </a:t>
                      </a:r>
                      <a:r>
                        <a:rPr kumimoji="1" lang="en-US" altLang="ja-JP" dirty="0" err="1" smtClean="0">
                          <a:latin typeface="Calibri"/>
                        </a:rPr>
                        <a:t>vs</a:t>
                      </a:r>
                      <a:r>
                        <a:rPr kumimoji="1" lang="en-US" altLang="ja-JP" dirty="0" smtClean="0">
                          <a:latin typeface="Calibri"/>
                        </a:rPr>
                        <a:t> Them</a:t>
                      </a:r>
                      <a:endParaRPr kumimoji="1" lang="ja-JP" altLang="en-US" dirty="0">
                        <a:latin typeface="Calibri"/>
                      </a:endParaRPr>
                    </a:p>
                  </a:txBody>
                  <a:tcPr/>
                </a:tc>
                <a:tc>
                  <a:txBody>
                    <a:bodyPr/>
                    <a:lstStyle/>
                    <a:p>
                      <a:r>
                        <a:rPr kumimoji="1" lang="en-US" altLang="ja-JP" dirty="0" smtClean="0">
                          <a:latin typeface="Calibri"/>
                        </a:rPr>
                        <a:t>one humanity</a:t>
                      </a:r>
                      <a:endParaRPr kumimoji="1" lang="ja-JP" altLang="en-US" dirty="0">
                        <a:latin typeface="Calibri"/>
                      </a:endParaRPr>
                    </a:p>
                  </a:txBody>
                  <a:tcPr/>
                </a:tc>
                <a:tc>
                  <a:txBody>
                    <a:bodyPr/>
                    <a:lstStyle/>
                    <a:p>
                      <a:r>
                        <a:rPr kumimoji="1" lang="en-US" altLang="ja-JP" dirty="0" smtClean="0">
                          <a:latin typeface="Calibri"/>
                        </a:rPr>
                        <a:t>many</a:t>
                      </a:r>
                      <a:r>
                        <a:rPr kumimoji="1" lang="en-US" altLang="ja-JP" baseline="0" dirty="0" smtClean="0">
                          <a:latin typeface="Calibri"/>
                        </a:rPr>
                        <a:t> standpoints</a:t>
                      </a:r>
                      <a:endParaRPr kumimoji="1" lang="ja-JP" altLang="en-US" dirty="0">
                        <a:latin typeface="Calibri"/>
                      </a:endParaRPr>
                    </a:p>
                  </a:txBody>
                  <a:tcPr/>
                </a:tc>
                <a:tc>
                  <a:txBody>
                    <a:bodyPr/>
                    <a:lstStyle/>
                    <a:p>
                      <a:r>
                        <a:rPr kumimoji="1" lang="en-US" altLang="ja-JP" dirty="0" smtClean="0">
                          <a:latin typeface="Calibri"/>
                        </a:rPr>
                        <a:t>complexity</a:t>
                      </a:r>
                      <a:endParaRPr kumimoji="1" lang="ja-JP" altLang="en-US" dirty="0">
                        <a:latin typeface="Calibri"/>
                      </a:endParaRPr>
                    </a:p>
                  </a:txBody>
                  <a:tcPr/>
                </a:tc>
              </a:tr>
              <a:tr h="654715">
                <a:tc>
                  <a:txBody>
                    <a:bodyPr/>
                    <a:lstStyle/>
                    <a:p>
                      <a:r>
                        <a:rPr kumimoji="1" lang="en-US" altLang="ja-JP" dirty="0" smtClean="0">
                          <a:latin typeface="Calibri"/>
                        </a:rPr>
                        <a:t>ritual to enforce identity</a:t>
                      </a:r>
                      <a:endParaRPr kumimoji="1" lang="ja-JP" altLang="en-US" dirty="0">
                        <a:latin typeface="Calibri"/>
                      </a:endParaRPr>
                    </a:p>
                  </a:txBody>
                  <a:tcPr/>
                </a:tc>
                <a:tc>
                  <a:txBody>
                    <a:bodyPr/>
                    <a:lstStyle/>
                    <a:p>
                      <a:r>
                        <a:rPr kumimoji="1" lang="en-US" altLang="ja-JP" dirty="0" smtClean="0">
                          <a:latin typeface="Calibri"/>
                        </a:rPr>
                        <a:t>moral training</a:t>
                      </a:r>
                      <a:endParaRPr kumimoji="1" lang="ja-JP" altLang="en-US" dirty="0">
                        <a:latin typeface="Calibri"/>
                      </a:endParaRPr>
                    </a:p>
                  </a:txBody>
                  <a:tcPr/>
                </a:tc>
                <a:tc>
                  <a:txBody>
                    <a:bodyPr/>
                    <a:lstStyle/>
                    <a:p>
                      <a:r>
                        <a:rPr kumimoji="1" lang="en-US" altLang="ja-JP" dirty="0" smtClean="0">
                          <a:latin typeface="Calibri"/>
                        </a:rPr>
                        <a:t>giving voice to those silenced by history</a:t>
                      </a:r>
                      <a:endParaRPr kumimoji="1" lang="ja-JP" altLang="en-US" dirty="0">
                        <a:latin typeface="Calibri"/>
                      </a:endParaRPr>
                    </a:p>
                  </a:txBody>
                  <a:tcPr/>
                </a:tc>
                <a:tc>
                  <a:txBody>
                    <a:bodyPr/>
                    <a:lstStyle/>
                    <a:p>
                      <a:r>
                        <a:rPr kumimoji="1" lang="en-US" altLang="ja-JP" dirty="0" smtClean="0">
                          <a:latin typeface="Calibri"/>
                        </a:rPr>
                        <a:t>transformation towards</a:t>
                      </a:r>
                      <a:r>
                        <a:rPr kumimoji="1" lang="en-US" altLang="ja-JP" baseline="0" dirty="0" smtClean="0">
                          <a:latin typeface="Calibri"/>
                        </a:rPr>
                        <a:t> humanity</a:t>
                      </a:r>
                      <a:endParaRPr kumimoji="1" lang="ja-JP" altLang="en-US" dirty="0">
                        <a:latin typeface="Calibri"/>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smtClean="0"/>
              <a:t>4 examples</a:t>
            </a:r>
            <a:endParaRPr lang="en-US" dirty="0"/>
          </a:p>
        </p:txBody>
      </p:sp>
      <p:pic>
        <p:nvPicPr>
          <p:cNvPr id="15" name="Content Placeholder 14" descr="images.jpeg"/>
          <p:cNvPicPr>
            <a:picLocks noGrp="1" noChangeAspect="1"/>
          </p:cNvPicPr>
          <p:nvPr>
            <p:ph sz="quarter" idx="1"/>
          </p:nvPr>
        </p:nvPicPr>
        <p:blipFill>
          <a:blip r:embed="rId2"/>
          <a:srcRect t="10929" b="10929"/>
          <a:stretch>
            <a:fillRect/>
          </a:stretch>
        </p:blipFill>
        <p:spPr/>
      </p:pic>
      <p:sp>
        <p:nvSpPr>
          <p:cNvPr id="12" name="Content Placeholder 11"/>
          <p:cNvSpPr>
            <a:spLocks noGrp="1"/>
          </p:cNvSpPr>
          <p:nvPr>
            <p:ph sz="quarter" idx="2"/>
          </p:nvPr>
        </p:nvSpPr>
        <p:spPr/>
        <p:txBody>
          <a:bodyPr/>
          <a:lstStyle/>
          <a:p>
            <a:pPr>
              <a:buNone/>
            </a:pPr>
            <a:endParaRPr lang="en-US" dirty="0"/>
          </a:p>
        </p:txBody>
      </p:sp>
      <p:pic>
        <p:nvPicPr>
          <p:cNvPr id="16" name="Content Placeholder 15" descr="wounded-knee-museum.jpg"/>
          <p:cNvPicPr>
            <a:picLocks noGrp="1" noChangeAspect="1"/>
          </p:cNvPicPr>
          <p:nvPr>
            <p:ph sz="quarter" idx="3"/>
          </p:nvPr>
        </p:nvPicPr>
        <p:blipFill>
          <a:blip r:embed="rId3"/>
          <a:srcRect t="15291" b="15291"/>
          <a:stretch>
            <a:fillRect/>
          </a:stretch>
        </p:blipFill>
        <p:spPr/>
      </p:pic>
      <p:sp>
        <p:nvSpPr>
          <p:cNvPr id="14" name="Content Placeholder 13"/>
          <p:cNvSpPr>
            <a:spLocks noGrp="1"/>
          </p:cNvSpPr>
          <p:nvPr>
            <p:ph sz="quarter" idx="4"/>
          </p:nvPr>
        </p:nvSpPr>
        <p:spPr/>
        <p:txBody>
          <a:bodyPr/>
          <a:lstStyle/>
          <a:p>
            <a:pPr>
              <a:buNone/>
            </a:pPr>
            <a:endParaRPr lang="en-US" dirty="0"/>
          </a:p>
        </p:txBody>
      </p:sp>
      <p:pic>
        <p:nvPicPr>
          <p:cNvPr id="9" name="Content Placeholder 8" descr="image.jpg"/>
          <p:cNvPicPr>
            <a:picLocks noGrp="1" noChangeAspect="1"/>
          </p:cNvPicPr>
          <p:nvPr/>
        </p:nvPicPr>
        <p:blipFill>
          <a:blip r:embed="rId4"/>
          <a:srcRect l="-34373" r="-34373"/>
          <a:stretch>
            <a:fillRect/>
          </a:stretch>
        </p:blipFill>
        <p:spPr>
          <a:xfrm>
            <a:off x="4582439" y="4114800"/>
            <a:ext cx="4041648" cy="2176272"/>
          </a:xfrm>
          <a:prstGeom prst="rect">
            <a:avLst/>
          </a:prstGeom>
        </p:spPr>
      </p:pic>
      <p:pic>
        <p:nvPicPr>
          <p:cNvPr id="10" name="Content Placeholder 15" descr="IMGP0247.JPG"/>
          <p:cNvPicPr>
            <a:picLocks noGrp="1" noChangeAspect="1"/>
          </p:cNvPicPr>
          <p:nvPr/>
        </p:nvPicPr>
        <p:blipFill>
          <a:blip r:embed="rId5"/>
          <a:srcRect l="-22115" r="-22115"/>
          <a:stretch>
            <a:fillRect/>
          </a:stretch>
        </p:blipFill>
        <p:spPr bwMode="auto">
          <a:xfrm>
            <a:off x="4658942" y="1946904"/>
            <a:ext cx="3810000" cy="1981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14400" y="228600"/>
            <a:ext cx="7313613" cy="868362"/>
          </a:xfrm>
        </p:spPr>
        <p:txBody>
          <a:bodyPr/>
          <a:lstStyle/>
          <a:p>
            <a:r>
              <a:rPr lang="en-US" altLang="ja-JP" dirty="0" smtClean="0">
                <a:latin typeface="Calibri" charset="0"/>
                <a:ea typeface="ＭＳ Ｐゴシック" charset="0"/>
                <a:cs typeface="ＭＳ Ｐゴシック" charset="0"/>
              </a:rPr>
              <a:t>rethinking ethics </a:t>
            </a:r>
            <a:r>
              <a:rPr lang="en-US" altLang="ja-JP" dirty="0">
                <a:latin typeface="Calibri" charset="0"/>
                <a:ea typeface="ＭＳ Ｐゴシック" charset="0"/>
                <a:cs typeface="ＭＳ Ｐゴシック" charset="0"/>
              </a:rPr>
              <a:t>of memory</a:t>
            </a:r>
            <a:endParaRPr lang="ja-JP" altLang="en-US" dirty="0">
              <a:latin typeface="Calibri" charset="0"/>
              <a:ea typeface="ＭＳ Ｐゴシック" charset="0"/>
              <a:cs typeface="ＭＳ Ｐゴシック" charset="0"/>
            </a:endParaRPr>
          </a:p>
        </p:txBody>
      </p:sp>
      <p:sp>
        <p:nvSpPr>
          <p:cNvPr id="46083" name="Content Placeholder 2"/>
          <p:cNvSpPr>
            <a:spLocks noGrp="1"/>
          </p:cNvSpPr>
          <p:nvPr>
            <p:ph idx="1"/>
          </p:nvPr>
        </p:nvSpPr>
        <p:spPr>
          <a:xfrm>
            <a:off x="533400" y="1198662"/>
            <a:ext cx="8077200" cy="5354538"/>
          </a:xfrm>
        </p:spPr>
        <p:txBody>
          <a:bodyPr>
            <a:normAutofit fontScale="92500" lnSpcReduction="20000"/>
          </a:bodyPr>
          <a:lstStyle/>
          <a:p>
            <a:r>
              <a:rPr lang="en-US" altLang="ja-JP" dirty="0">
                <a:latin typeface="Calibri" charset="0"/>
                <a:ea typeface="ＭＳ Ｐゴシック" charset="0"/>
                <a:cs typeface="ＭＳ Ｐゴシック" charset="0"/>
              </a:rPr>
              <a:t>memory of injustice to engender </a:t>
            </a:r>
            <a:r>
              <a:rPr lang="en-US" altLang="ja-JP" dirty="0" smtClean="0">
                <a:latin typeface="Calibri" charset="0"/>
                <a:ea typeface="ＭＳ Ｐゴシック" charset="0"/>
                <a:cs typeface="ＭＳ Ｐゴシック" charset="0"/>
              </a:rPr>
              <a:t>transformation</a:t>
            </a:r>
          </a:p>
          <a:p>
            <a:r>
              <a:rPr lang="en-US" altLang="ja-JP" dirty="0" smtClean="0">
                <a:latin typeface="Calibri" charset="0"/>
                <a:ea typeface="ＭＳ Ｐゴシック" charset="0"/>
                <a:cs typeface="ＭＳ Ｐゴシック" charset="0"/>
              </a:rPr>
              <a:t>inclusion </a:t>
            </a:r>
            <a:r>
              <a:rPr lang="en-US" altLang="ja-JP" dirty="0">
                <a:latin typeface="Calibri" charset="0"/>
                <a:ea typeface="ＭＳ Ｐゴシック" charset="0"/>
                <a:cs typeface="ＭＳ Ｐゴシック" charset="0"/>
              </a:rPr>
              <a:t>of multiple </a:t>
            </a:r>
            <a:r>
              <a:rPr lang="en-US" altLang="ja-JP" dirty="0" smtClean="0">
                <a:latin typeface="Calibri" charset="0"/>
                <a:ea typeface="ＭＳ Ｐゴシック" charset="0"/>
                <a:cs typeface="ＭＳ Ｐゴシック" charset="0"/>
              </a:rPr>
              <a:t>narratives</a:t>
            </a:r>
          </a:p>
          <a:p>
            <a:r>
              <a:rPr lang="en-US" altLang="ja-JP" dirty="0" err="1" smtClean="0">
                <a:latin typeface="Calibri" charset="0"/>
                <a:ea typeface="ＭＳ Ｐゴシック" charset="0"/>
                <a:cs typeface="ＭＳ Ｐゴシック" charset="0"/>
              </a:rPr>
              <a:t>Hanh’s</a:t>
            </a:r>
            <a:r>
              <a:rPr lang="en-US" altLang="ja-JP" dirty="0" smtClean="0">
                <a:latin typeface="Calibri" charset="0"/>
                <a:ea typeface="ＭＳ Ｐゴシック" charset="0"/>
                <a:cs typeface="ＭＳ Ｐゴシック" charset="0"/>
              </a:rPr>
              <a:t> principle’s of reconciliation: remembrance, non-stubbornness, and voluntary confession (</a:t>
            </a:r>
            <a:r>
              <a:rPr lang="en-US" altLang="ja-JP" i="1" dirty="0" smtClean="0">
                <a:latin typeface="Calibri" charset="0"/>
                <a:ea typeface="ＭＳ Ｐゴシック" charset="0"/>
                <a:cs typeface="ＭＳ Ｐゴシック" charset="0"/>
              </a:rPr>
              <a:t>Being Peace</a:t>
            </a:r>
            <a:r>
              <a:rPr lang="en-US" altLang="ja-JP" dirty="0" smtClean="0">
                <a:latin typeface="Calibri" charset="0"/>
                <a:ea typeface="ＭＳ Ｐゴシック" charset="0"/>
                <a:cs typeface="ＭＳ Ｐゴシック" charset="0"/>
              </a:rPr>
              <a:t>)</a:t>
            </a:r>
          </a:p>
          <a:p>
            <a:r>
              <a:rPr lang="en-US" altLang="ja-JP" dirty="0" smtClean="0">
                <a:latin typeface="Calibri" charset="0"/>
                <a:ea typeface="ＭＳ Ｐゴシック" charset="0"/>
                <a:cs typeface="ＭＳ Ｐゴシック" charset="0"/>
              </a:rPr>
              <a:t>understanding the conditions, power structures, tragedies</a:t>
            </a:r>
          </a:p>
          <a:p>
            <a:r>
              <a:rPr lang="en-US" altLang="ja-JP" dirty="0" smtClean="0">
                <a:latin typeface="Calibri" charset="0"/>
                <a:ea typeface="ＭＳ Ｐゴシック" charset="0"/>
                <a:cs typeface="ＭＳ Ｐゴシック" charset="0"/>
              </a:rPr>
              <a:t>understanding </a:t>
            </a:r>
            <a:r>
              <a:rPr lang="en-US" altLang="ja-JP" dirty="0">
                <a:latin typeface="Calibri" charset="0"/>
                <a:ea typeface="ＭＳ Ｐゴシック" charset="0"/>
                <a:cs typeface="ＭＳ Ｐゴシック" charset="0"/>
              </a:rPr>
              <a:t>the standpoint of the “other</a:t>
            </a:r>
            <a:r>
              <a:rPr lang="en-US" altLang="ja-JP" dirty="0" smtClean="0">
                <a:latin typeface="Calibri" charset="0"/>
                <a:ea typeface="ＭＳ Ｐゴシック" charset="0"/>
                <a:cs typeface="ＭＳ Ｐゴシック" charset="0"/>
              </a:rPr>
              <a:t>”</a:t>
            </a:r>
          </a:p>
          <a:p>
            <a:r>
              <a:rPr lang="en-US" altLang="ja-JP" dirty="0" smtClean="0">
                <a:latin typeface="Calibri" charset="0"/>
                <a:ea typeface="ＭＳ Ｐゴシック" charset="0"/>
                <a:cs typeface="ＭＳ Ｐゴシック" charset="0"/>
              </a:rPr>
              <a:t>acceptance of existential and moral ambiguity</a:t>
            </a:r>
          </a:p>
          <a:p>
            <a:r>
              <a:rPr lang="en-US" altLang="ja-JP" dirty="0">
                <a:latin typeface="Calibri" charset="0"/>
                <a:ea typeface="ＭＳ Ｐゴシック" charset="0"/>
                <a:cs typeface="ＭＳ Ｐゴシック" charset="0"/>
              </a:rPr>
              <a:t>deconstruction of the US-</a:t>
            </a:r>
            <a:r>
              <a:rPr lang="en-US" altLang="ja-JP" dirty="0" err="1">
                <a:latin typeface="Calibri" charset="0"/>
                <a:ea typeface="ＭＳ Ｐゴシック" charset="0"/>
                <a:cs typeface="ＭＳ Ｐゴシック" charset="0"/>
              </a:rPr>
              <a:t>vs</a:t>
            </a:r>
            <a:r>
              <a:rPr lang="en-US" altLang="ja-JP" dirty="0">
                <a:latin typeface="Calibri" charset="0"/>
                <a:ea typeface="ＭＳ Ｐゴシック" charset="0"/>
                <a:cs typeface="ＭＳ Ｐゴシック" charset="0"/>
              </a:rPr>
              <a:t>-Them </a:t>
            </a:r>
            <a:r>
              <a:rPr lang="en-US" altLang="ja-JP" dirty="0" smtClean="0">
                <a:latin typeface="Calibri" charset="0"/>
                <a:ea typeface="ＭＳ Ｐゴシック" charset="0"/>
                <a:cs typeface="ＭＳ Ｐゴシック" charset="0"/>
              </a:rPr>
              <a:t>rhetoric (Takahashi’s “dialectics of dialectics”)</a:t>
            </a:r>
          </a:p>
          <a:p>
            <a:r>
              <a:rPr lang="en-US" altLang="ja-JP" dirty="0" smtClean="0">
                <a:latin typeface="Calibri" charset="0"/>
                <a:ea typeface="ＭＳ Ｐゴシック" charset="0"/>
                <a:cs typeface="ＭＳ Ｐゴシック" charset="0"/>
              </a:rPr>
              <a:t>deconstruction of </a:t>
            </a:r>
            <a:r>
              <a:rPr lang="en-US" altLang="ja-JP" dirty="0" err="1" smtClean="0">
                <a:latin typeface="Calibri" charset="0"/>
                <a:ea typeface="ＭＳ Ｐゴシック" charset="0"/>
                <a:cs typeface="ＭＳ Ｐゴシック" charset="0"/>
              </a:rPr>
              <a:t>moralism</a:t>
            </a:r>
            <a:endParaRPr lang="en-US" altLang="ja-JP" dirty="0" smtClean="0">
              <a:latin typeface="Calibri" charset="0"/>
              <a:ea typeface="ＭＳ Ｐゴシック" charset="0"/>
              <a:cs typeface="ＭＳ Ｐゴシック" charset="0"/>
            </a:endParaRPr>
          </a:p>
          <a:p>
            <a:r>
              <a:rPr lang="en-US" altLang="ja-JP" dirty="0" smtClean="0">
                <a:latin typeface="Calibri" charset="0"/>
                <a:ea typeface="ＭＳ Ｐゴシック" charset="0"/>
                <a:cs typeface="ＭＳ Ｐゴシック" charset="0"/>
              </a:rPr>
              <a:t>ethics as “unceasing working”</a:t>
            </a:r>
          </a:p>
        </p:txBody>
      </p:sp>
    </p:spTree>
    <p:extLst>
      <p:ext uri="{BB962C8B-B14F-4D97-AF65-F5344CB8AC3E}">
        <p14:creationId xmlns:p14="http://schemas.microsoft.com/office/powerpoint/2010/main" val="22022327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ja-JP">
                <a:latin typeface="Calibri" charset="0"/>
                <a:ea typeface="ＭＳ Ｐゴシック" charset="0"/>
                <a:cs typeface="ＭＳ Ｐゴシック" charset="0"/>
              </a:rPr>
              <a:t>Max Frisch: </a:t>
            </a:r>
            <a:r>
              <a:rPr lang="en-US" altLang="ja-JP" i="1">
                <a:latin typeface="Calibri" charset="0"/>
                <a:ea typeface="ＭＳ Ｐゴシック" charset="0"/>
                <a:cs typeface="ＭＳ Ｐゴシック" charset="0"/>
              </a:rPr>
              <a:t>Nun singen sie wieder</a:t>
            </a:r>
            <a:endParaRPr lang="en-US" altLang="ja-JP">
              <a:latin typeface="Calibri" charset="0"/>
              <a:ea typeface="ＭＳ Ｐゴシック" charset="0"/>
              <a:cs typeface="ＭＳ Ｐゴシック" charset="0"/>
            </a:endParaRPr>
          </a:p>
        </p:txBody>
      </p:sp>
      <p:sp>
        <p:nvSpPr>
          <p:cNvPr id="16387" name="Content Placeholder 2"/>
          <p:cNvSpPr>
            <a:spLocks noGrp="1"/>
          </p:cNvSpPr>
          <p:nvPr>
            <p:ph sz="half" idx="1"/>
          </p:nvPr>
        </p:nvSpPr>
        <p:spPr>
          <a:xfrm>
            <a:off x="533400" y="1735138"/>
            <a:ext cx="3947160" cy="4818061"/>
          </a:xfrm>
        </p:spPr>
        <p:txBody>
          <a:bodyPr>
            <a:noAutofit/>
          </a:bodyPr>
          <a:lstStyle/>
          <a:p>
            <a:r>
              <a:rPr lang="en-US" altLang="ja-JP" sz="2000" dirty="0">
                <a:latin typeface="Calibri" charset="0"/>
                <a:ea typeface="ＭＳ Ｐゴシック" charset="0"/>
                <a:cs typeface="ＭＳ Ｐゴシック" charset="0"/>
              </a:rPr>
              <a:t>Frau: “Das Kind </a:t>
            </a:r>
            <a:r>
              <a:rPr lang="en-US" altLang="ja-JP" sz="2000" dirty="0" err="1">
                <a:latin typeface="Calibri" charset="0"/>
                <a:ea typeface="ＭＳ Ｐゴシック" charset="0"/>
                <a:cs typeface="ＭＳ Ｐゴシック" charset="0"/>
              </a:rPr>
              <a:t>wird</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nichts</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mehr</a:t>
            </a:r>
            <a:r>
              <a:rPr lang="en-US" altLang="ja-JP" sz="2000" dirty="0">
                <a:latin typeface="Calibri" charset="0"/>
                <a:ea typeface="ＭＳ Ｐゴシック" charset="0"/>
                <a:cs typeface="ＭＳ Ｐゴシック" charset="0"/>
              </a:rPr>
              <a:t> von </a:t>
            </a:r>
            <a:r>
              <a:rPr lang="en-US" altLang="ja-JP" sz="2000" dirty="0" err="1">
                <a:latin typeface="Calibri" charset="0"/>
                <a:ea typeface="ＭＳ Ｐゴシック" charset="0"/>
                <a:cs typeface="ＭＳ Ｐゴシック" charset="0"/>
              </a:rPr>
              <a:t>dem</a:t>
            </a:r>
            <a:r>
              <a:rPr lang="en-US" altLang="ja-JP" sz="2000" dirty="0">
                <a:latin typeface="Calibri" charset="0"/>
                <a:ea typeface="ＭＳ Ｐゴシック" charset="0"/>
                <a:cs typeface="ＭＳ Ｐゴシック" charset="0"/>
              </a:rPr>
              <a:t> Krieg </a:t>
            </a:r>
            <a:r>
              <a:rPr lang="en-US" altLang="ja-JP" sz="2000" dirty="0" err="1">
                <a:latin typeface="Calibri" charset="0"/>
                <a:ea typeface="ＭＳ Ｐゴシック" charset="0"/>
                <a:cs typeface="ＭＳ Ｐゴシック" charset="0"/>
              </a:rPr>
              <a:t>wissen</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wenn</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es</a:t>
            </a:r>
            <a:r>
              <a:rPr lang="en-US" altLang="ja-JP" sz="2000" dirty="0">
                <a:latin typeface="Calibri" charset="0"/>
                <a:ea typeface="ＭＳ Ｐゴシック" charset="0"/>
                <a:cs typeface="ＭＳ Ｐゴシック" charset="0"/>
              </a:rPr>
              <a:t> gross </a:t>
            </a:r>
            <a:r>
              <a:rPr lang="en-US" altLang="ja-JP" sz="2000" dirty="0" err="1">
                <a:latin typeface="Calibri" charset="0"/>
                <a:ea typeface="ＭＳ Ｐゴシック" charset="0"/>
                <a:cs typeface="ＭＳ Ｐゴシック" charset="0"/>
              </a:rPr>
              <a:t>ist</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Denken</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Sie</a:t>
            </a:r>
            <a:r>
              <a:rPr lang="en-US" altLang="ja-JP" sz="2000" dirty="0">
                <a:latin typeface="Calibri" charset="0"/>
                <a:ea typeface="ＭＳ Ｐゴシック" charset="0"/>
                <a:cs typeface="ＭＳ Ｐゴシック" charset="0"/>
              </a:rPr>
              <a:t> das! .. </a:t>
            </a:r>
            <a:r>
              <a:rPr lang="en-US" altLang="ja-JP" sz="2000" dirty="0" err="1">
                <a:latin typeface="Calibri" charset="0"/>
                <a:ea typeface="ＭＳ Ｐゴシック" charset="0"/>
                <a:cs typeface="ＭＳ Ｐゴシック" charset="0"/>
              </a:rPr>
              <a:t>Überall</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dort</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wo</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sich</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niemand</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mehr</a:t>
            </a:r>
            <a:r>
              <a:rPr lang="en-US" altLang="ja-JP" sz="2000" dirty="0">
                <a:latin typeface="Calibri" charset="0"/>
                <a:ea typeface="ＭＳ Ｐゴシック" charset="0"/>
                <a:cs typeface="ＭＳ Ｐゴシック" charset="0"/>
              </a:rPr>
              <a:t> an den Krieg </a:t>
            </a:r>
            <a:r>
              <a:rPr lang="en-US" altLang="ja-JP" sz="2000" dirty="0" err="1">
                <a:latin typeface="Calibri" charset="0"/>
                <a:ea typeface="ＭＳ Ｐゴシック" charset="0"/>
                <a:cs typeface="ＭＳ Ｐゴシック" charset="0"/>
              </a:rPr>
              <a:t>erinnern</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kann</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dort</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fängt</a:t>
            </a:r>
            <a:r>
              <a:rPr lang="en-US" altLang="ja-JP" sz="2000" dirty="0">
                <a:latin typeface="Calibri" charset="0"/>
                <a:ea typeface="ＭＳ Ｐゴシック" charset="0"/>
                <a:cs typeface="ＭＳ Ｐゴシック" charset="0"/>
              </a:rPr>
              <a:t> das </a:t>
            </a:r>
            <a:r>
              <a:rPr lang="en-US" altLang="ja-JP" sz="2000" dirty="0" err="1">
                <a:latin typeface="Calibri" charset="0"/>
                <a:ea typeface="ＭＳ Ｐゴシック" charset="0"/>
                <a:cs typeface="ＭＳ Ｐゴシック" charset="0"/>
              </a:rPr>
              <a:t>Leben</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wieder</a:t>
            </a:r>
            <a:r>
              <a:rPr lang="en-US" altLang="ja-JP" sz="2000" dirty="0">
                <a:latin typeface="Calibri" charset="0"/>
                <a:ea typeface="ＭＳ Ｐゴシック" charset="0"/>
                <a:cs typeface="ＭＳ Ｐゴシック" charset="0"/>
              </a:rPr>
              <a:t> an!”</a:t>
            </a:r>
          </a:p>
          <a:p>
            <a:r>
              <a:rPr lang="en-US" altLang="ja-JP" sz="2000" dirty="0" err="1">
                <a:latin typeface="Calibri" charset="0"/>
                <a:ea typeface="ＭＳ Ｐゴシック" charset="0"/>
                <a:cs typeface="ＭＳ Ｐゴシック" charset="0"/>
              </a:rPr>
              <a:t>Jemand</a:t>
            </a:r>
            <a:r>
              <a:rPr lang="en-US" altLang="ja-JP" sz="2000" dirty="0">
                <a:latin typeface="Calibri" charset="0"/>
                <a:ea typeface="ＭＳ Ｐゴシック" charset="0"/>
                <a:cs typeface="ＭＳ Ｐゴシック" charset="0"/>
              </a:rPr>
              <a:t>: “Oder der </a:t>
            </a:r>
            <a:r>
              <a:rPr lang="en-US" altLang="ja-JP" sz="2000" dirty="0" err="1">
                <a:latin typeface="Calibri" charset="0"/>
                <a:ea typeface="ＭＳ Ｐゴシック" charset="0"/>
                <a:cs typeface="ＭＳ Ｐゴシック" charset="0"/>
              </a:rPr>
              <a:t>nächste</a:t>
            </a:r>
            <a:r>
              <a:rPr lang="en-US" altLang="ja-JP" sz="2000" dirty="0">
                <a:latin typeface="Calibri" charset="0"/>
                <a:ea typeface="ＭＳ Ｐゴシック" charset="0"/>
                <a:cs typeface="ＭＳ Ｐゴシック" charset="0"/>
              </a:rPr>
              <a:t> Krieg.”</a:t>
            </a:r>
          </a:p>
          <a:p>
            <a:r>
              <a:rPr lang="en-US" altLang="ja-JP" sz="2000" dirty="0">
                <a:latin typeface="Calibri" charset="0"/>
                <a:ea typeface="ＭＳ Ｐゴシック" charset="0"/>
                <a:cs typeface="ＭＳ Ｐゴシック" charset="0"/>
              </a:rPr>
              <a:t>Frau: “</a:t>
            </a:r>
            <a:r>
              <a:rPr lang="en-US" altLang="ja-JP" sz="2000" dirty="0" err="1">
                <a:latin typeface="Calibri" charset="0"/>
                <a:ea typeface="ＭＳ Ｐゴシック" charset="0"/>
                <a:cs typeface="ＭＳ Ｐゴシック" charset="0"/>
              </a:rPr>
              <a:t>Wieso</a:t>
            </a:r>
            <a:r>
              <a:rPr lang="en-US" altLang="ja-JP" sz="2000" dirty="0">
                <a:latin typeface="Calibri" charset="0"/>
                <a:ea typeface="ＭＳ Ｐゴシック" charset="0"/>
                <a:cs typeface="ＭＳ Ｐゴシック" charset="0"/>
              </a:rPr>
              <a:t>?”</a:t>
            </a:r>
          </a:p>
          <a:p>
            <a:r>
              <a:rPr lang="en-US" altLang="ja-JP" sz="2000" dirty="0" err="1">
                <a:latin typeface="Calibri" charset="0"/>
                <a:ea typeface="ＭＳ Ｐゴシック" charset="0"/>
                <a:cs typeface="ＭＳ Ｐゴシック" charset="0"/>
              </a:rPr>
              <a:t>Jemand</a:t>
            </a:r>
            <a:r>
              <a:rPr lang="en-US" altLang="ja-JP" sz="2000" dirty="0">
                <a:latin typeface="Calibri" charset="0"/>
                <a:ea typeface="ＭＳ Ｐゴシック" charset="0"/>
                <a:cs typeface="ＭＳ Ｐゴシック" charset="0"/>
              </a:rPr>
              <a:t>: “Weil </a:t>
            </a:r>
            <a:r>
              <a:rPr lang="en-US" altLang="ja-JP" sz="2000" dirty="0" err="1">
                <a:latin typeface="Calibri" charset="0"/>
                <a:ea typeface="ＭＳ Ｐゴシック" charset="0"/>
                <a:cs typeface="ＭＳ Ｐゴシック" charset="0"/>
              </a:rPr>
              <a:t>sich</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niemand</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mehr</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selber</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daran</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erinnern</a:t>
            </a:r>
            <a:r>
              <a:rPr lang="en-US" altLang="ja-JP" sz="2000" dirty="0">
                <a:latin typeface="Calibri" charset="0"/>
                <a:ea typeface="ＭＳ Ｐゴシック" charset="0"/>
                <a:cs typeface="ＭＳ Ｐゴシック" charset="0"/>
              </a:rPr>
              <a:t> </a:t>
            </a:r>
            <a:r>
              <a:rPr lang="en-US" altLang="ja-JP" sz="2000" dirty="0" err="1">
                <a:latin typeface="Calibri" charset="0"/>
                <a:ea typeface="ＭＳ Ｐゴシック" charset="0"/>
                <a:cs typeface="ＭＳ Ｐゴシック" charset="0"/>
              </a:rPr>
              <a:t>kann</a:t>
            </a:r>
            <a:r>
              <a:rPr lang="en-US" altLang="ja-JP" sz="2000" dirty="0">
                <a:latin typeface="Calibri" charset="0"/>
                <a:ea typeface="ＭＳ Ｐゴシック" charset="0"/>
                <a:cs typeface="ＭＳ Ｐゴシック" charset="0"/>
              </a:rPr>
              <a:t>.”</a:t>
            </a:r>
          </a:p>
        </p:txBody>
      </p:sp>
      <p:sp>
        <p:nvSpPr>
          <p:cNvPr id="2" name="Content Placeholder 1"/>
          <p:cNvSpPr>
            <a:spLocks noGrp="1"/>
          </p:cNvSpPr>
          <p:nvPr>
            <p:ph sz="half" idx="2"/>
          </p:nvPr>
        </p:nvSpPr>
        <p:spPr>
          <a:xfrm>
            <a:off x="4648200" y="1735139"/>
            <a:ext cx="3733800" cy="4818060"/>
          </a:xfrm>
        </p:spPr>
        <p:txBody>
          <a:bodyPr>
            <a:noAutofit/>
          </a:bodyPr>
          <a:lstStyle/>
          <a:p>
            <a:r>
              <a:rPr lang="en-US" sz="2000" dirty="0">
                <a:latin typeface="Calibri"/>
              </a:rPr>
              <a:t>Woman: "The child will </a:t>
            </a:r>
            <a:r>
              <a:rPr lang="en-US" sz="2000" dirty="0" smtClean="0">
                <a:latin typeface="Calibri"/>
              </a:rPr>
              <a:t>not know anything </a:t>
            </a:r>
            <a:r>
              <a:rPr lang="en-US" sz="2000" dirty="0">
                <a:latin typeface="Calibri"/>
              </a:rPr>
              <a:t>of the war when it is </a:t>
            </a:r>
            <a:r>
              <a:rPr lang="en-US" sz="2000" dirty="0" smtClean="0">
                <a:latin typeface="Calibri"/>
              </a:rPr>
              <a:t>grown up. </a:t>
            </a:r>
            <a:r>
              <a:rPr lang="en-US" sz="2000" dirty="0">
                <a:latin typeface="Calibri"/>
              </a:rPr>
              <a:t>Think about that! .. Wherever </a:t>
            </a:r>
            <a:r>
              <a:rPr lang="en-US" sz="2000" dirty="0" smtClean="0">
                <a:latin typeface="Calibri"/>
              </a:rPr>
              <a:t>no one </a:t>
            </a:r>
            <a:r>
              <a:rPr lang="en-US" sz="2000" dirty="0">
                <a:latin typeface="Calibri"/>
              </a:rPr>
              <a:t>can remember the war, there Life begins again</a:t>
            </a:r>
            <a:r>
              <a:rPr lang="en-US" sz="2000" dirty="0" smtClean="0">
                <a:latin typeface="Calibri"/>
              </a:rPr>
              <a:t>!”</a:t>
            </a:r>
          </a:p>
          <a:p>
            <a:pPr marL="0" indent="0">
              <a:buNone/>
            </a:pPr>
            <a:endParaRPr lang="en-US" sz="2000" dirty="0" smtClean="0">
              <a:latin typeface="Calibri"/>
            </a:endParaRPr>
          </a:p>
          <a:p>
            <a:r>
              <a:rPr lang="en-US" sz="2000" dirty="0" smtClean="0">
                <a:latin typeface="Calibri"/>
              </a:rPr>
              <a:t>Someone: “or the next war.”</a:t>
            </a:r>
          </a:p>
          <a:p>
            <a:r>
              <a:rPr lang="en-US" sz="2000" dirty="0" smtClean="0">
                <a:latin typeface="Calibri"/>
              </a:rPr>
              <a:t>Woman: “Why?”</a:t>
            </a:r>
          </a:p>
          <a:p>
            <a:r>
              <a:rPr lang="en-US" sz="2000" dirty="0" smtClean="0">
                <a:latin typeface="Calibri"/>
              </a:rPr>
              <a:t>Someone: “Because no one is there to remember it.”</a:t>
            </a:r>
            <a:endParaRPr lang="en-US" sz="2000" dirty="0">
              <a:latin typeface="Calibri"/>
            </a:endParaRPr>
          </a:p>
        </p:txBody>
      </p:sp>
    </p:spTree>
    <p:extLst>
      <p:ext uri="{BB962C8B-B14F-4D97-AF65-F5344CB8AC3E}">
        <p14:creationId xmlns:p14="http://schemas.microsoft.com/office/powerpoint/2010/main" val="26789513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9"/>
          <p:cNvSpPr>
            <a:spLocks noGrp="1"/>
          </p:cNvSpPr>
          <p:nvPr>
            <p:ph type="title" sz="quarter"/>
          </p:nvPr>
        </p:nvSpPr>
        <p:spPr>
          <a:xfrm>
            <a:off x="685800" y="0"/>
            <a:ext cx="7772400" cy="1219200"/>
          </a:xfrm>
        </p:spPr>
        <p:txBody>
          <a:bodyPr/>
          <a:lstStyle/>
          <a:p>
            <a:r>
              <a:rPr lang="en-US" altLang="ja-JP">
                <a:latin typeface="Calibri" charset="0"/>
                <a:ea typeface="ＭＳ Ｐゴシック" charset="0"/>
                <a:cs typeface="ＭＳ Ｐゴシック" charset="0"/>
              </a:rPr>
              <a:t>Biwa-Hōshi (</a:t>
            </a:r>
            <a:r>
              <a:rPr lang="ja-JP" altLang="en-US">
                <a:latin typeface="Calibri" charset="0"/>
                <a:ea typeface="ＭＳ Ｐゴシック" charset="0"/>
                <a:cs typeface="ＭＳ Ｐゴシック" charset="0"/>
              </a:rPr>
              <a:t>琵琶法師</a:t>
            </a:r>
            <a:r>
              <a:rPr lang="en-US" altLang="ja-JP">
                <a:latin typeface="Calibri" charset="0"/>
                <a:ea typeface="ＭＳ Ｐゴシック" charset="0"/>
                <a:cs typeface="ＭＳ Ｐゴシック" charset="0"/>
              </a:rPr>
              <a:t>)</a:t>
            </a:r>
            <a:endParaRPr lang="ja-JP" altLang="en-US">
              <a:latin typeface="Calibri" charset="0"/>
              <a:ea typeface="ＭＳ Ｐゴシック" charset="0"/>
              <a:cs typeface="ＭＳ Ｐゴシック" charset="0"/>
            </a:endParaRPr>
          </a:p>
        </p:txBody>
      </p:sp>
      <p:sp>
        <p:nvSpPr>
          <p:cNvPr id="21507" name="Content Placeholder 10"/>
          <p:cNvSpPr>
            <a:spLocks noGrp="1"/>
          </p:cNvSpPr>
          <p:nvPr>
            <p:ph sz="quarter" idx="1"/>
          </p:nvPr>
        </p:nvSpPr>
        <p:spPr/>
        <p:txBody>
          <a:bodyPr/>
          <a:lstStyle/>
          <a:p>
            <a:endParaRPr lang="ja-JP" altLang="en-US">
              <a:latin typeface="Calibri" charset="0"/>
              <a:ea typeface="ＭＳ Ｐゴシック" charset="0"/>
              <a:cs typeface="ＭＳ Ｐゴシック" charset="0"/>
            </a:endParaRPr>
          </a:p>
        </p:txBody>
      </p:sp>
      <p:sp>
        <p:nvSpPr>
          <p:cNvPr id="21508" name="Content Placeholder 11"/>
          <p:cNvSpPr>
            <a:spLocks noGrp="1"/>
          </p:cNvSpPr>
          <p:nvPr>
            <p:ph sz="quarter" idx="2"/>
          </p:nvPr>
        </p:nvSpPr>
        <p:spPr>
          <a:xfrm>
            <a:off x="4648200" y="873125"/>
            <a:ext cx="4495800" cy="1946275"/>
          </a:xfrm>
        </p:spPr>
        <p:txBody>
          <a:bodyPr/>
          <a:lstStyle/>
          <a:p>
            <a:r>
              <a:rPr lang="en-US" altLang="ja-JP" dirty="0">
                <a:latin typeface="Calibri" charset="0"/>
                <a:ea typeface="ＭＳ Ｐゴシック" charset="0"/>
                <a:cs typeface="ＭＳ Ｐゴシック" charset="0"/>
              </a:rPr>
              <a:t>itinerant monks</a:t>
            </a:r>
          </a:p>
          <a:p>
            <a:r>
              <a:rPr lang="ja-JP" altLang="en-US" dirty="0">
                <a:latin typeface="Calibri" charset="0"/>
                <a:ea typeface="ＭＳ Ｐゴシック" charset="0"/>
                <a:cs typeface="ＭＳ Ｐゴシック" charset="0"/>
              </a:rPr>
              <a:t>平家</a:t>
            </a:r>
            <a:r>
              <a:rPr lang="ja-JP" altLang="en-US" dirty="0" smtClean="0">
                <a:latin typeface="Calibri" charset="0"/>
                <a:ea typeface="ＭＳ Ｐゴシック" charset="0"/>
                <a:cs typeface="ＭＳ Ｐゴシック" charset="0"/>
              </a:rPr>
              <a:t>物語</a:t>
            </a:r>
            <a:r>
              <a:rPr lang="en-US" altLang="ja-JP" dirty="0" smtClean="0">
                <a:latin typeface="Calibri" charset="0"/>
                <a:ea typeface="ＭＳ Ｐゴシック" charset="0"/>
                <a:cs typeface="ＭＳ Ｐゴシック" charset="0"/>
              </a:rPr>
              <a:t> – </a:t>
            </a:r>
            <a:r>
              <a:rPr lang="en-US" altLang="ja-JP" i="1" dirty="0" smtClean="0">
                <a:latin typeface="Calibri" charset="0"/>
                <a:ea typeface="ＭＳ Ｐゴシック" charset="0"/>
                <a:cs typeface="ＭＳ Ｐゴシック" charset="0"/>
              </a:rPr>
              <a:t>Tale of Heike</a:t>
            </a:r>
          </a:p>
          <a:p>
            <a:r>
              <a:rPr lang="en-US" altLang="ja-JP" dirty="0" err="1">
                <a:latin typeface="Calibri" charset="0"/>
                <a:ea typeface="ＭＳ Ｐゴシック" charset="0"/>
                <a:cs typeface="ＭＳ Ｐゴシック" charset="0"/>
              </a:rPr>
              <a:t>Genpei</a:t>
            </a:r>
            <a:r>
              <a:rPr lang="en-US" altLang="ja-JP" dirty="0">
                <a:latin typeface="Calibri" charset="0"/>
                <a:ea typeface="ＭＳ Ｐゴシック" charset="0"/>
                <a:cs typeface="ＭＳ Ｐゴシック" charset="0"/>
              </a:rPr>
              <a:t> (</a:t>
            </a:r>
            <a:r>
              <a:rPr lang="ja-JP" altLang="en-US" dirty="0">
                <a:latin typeface="Calibri" charset="0"/>
                <a:ea typeface="ＭＳ Ｐゴシック" charset="0"/>
                <a:cs typeface="ＭＳ Ｐゴシック" charset="0"/>
              </a:rPr>
              <a:t>源平</a:t>
            </a:r>
            <a:r>
              <a:rPr lang="en-US" altLang="ja-JP" dirty="0">
                <a:latin typeface="Calibri" charset="0"/>
                <a:ea typeface="ＭＳ Ｐゴシック" charset="0"/>
                <a:cs typeface="ＭＳ Ｐゴシック" charset="0"/>
              </a:rPr>
              <a:t>) war </a:t>
            </a:r>
          </a:p>
          <a:p>
            <a:endParaRPr lang="ja-JP" altLang="en-US" dirty="0">
              <a:latin typeface="Calibri" charset="0"/>
              <a:ea typeface="ＭＳ Ｐゴシック" charset="0"/>
              <a:cs typeface="ＭＳ Ｐゴシック" charset="0"/>
            </a:endParaRPr>
          </a:p>
        </p:txBody>
      </p:sp>
      <p:sp>
        <p:nvSpPr>
          <p:cNvPr id="21509" name="Content Placeholder 12"/>
          <p:cNvSpPr>
            <a:spLocks noGrp="1"/>
          </p:cNvSpPr>
          <p:nvPr>
            <p:ph sz="quarter" idx="3"/>
          </p:nvPr>
        </p:nvSpPr>
        <p:spPr/>
        <p:txBody>
          <a:bodyPr/>
          <a:lstStyle/>
          <a:p>
            <a:endParaRPr lang="ja-JP" altLang="en-US">
              <a:latin typeface="Calibri" charset="0"/>
              <a:ea typeface="ＭＳ Ｐゴシック" charset="0"/>
              <a:cs typeface="ＭＳ Ｐゴシック" charset="0"/>
            </a:endParaRPr>
          </a:p>
        </p:txBody>
      </p:sp>
      <p:sp>
        <p:nvSpPr>
          <p:cNvPr id="21510" name="Content Placeholder 13"/>
          <p:cNvSpPr>
            <a:spLocks noGrp="1"/>
          </p:cNvSpPr>
          <p:nvPr>
            <p:ph sz="quarter" idx="4"/>
          </p:nvPr>
        </p:nvSpPr>
        <p:spPr>
          <a:xfrm>
            <a:off x="2819400" y="3063875"/>
            <a:ext cx="6324600" cy="3794125"/>
          </a:xfrm>
        </p:spPr>
        <p:txBody>
          <a:bodyPr/>
          <a:lstStyle/>
          <a:p>
            <a:r>
              <a:rPr lang="en-US" altLang="ja-JP" dirty="0">
                <a:latin typeface="Calibri" charset="0"/>
                <a:ea typeface="ＭＳ Ｐゴシック" charset="0"/>
                <a:cs typeface="ＭＳ Ｐゴシック" charset="0"/>
              </a:rPr>
              <a:t>The bell in the monastery garden rings, preaching everything changes constantly</a:t>
            </a:r>
          </a:p>
          <a:p>
            <a:r>
              <a:rPr lang="en-US" altLang="ja-JP" dirty="0">
                <a:latin typeface="Calibri" charset="0"/>
                <a:ea typeface="ＭＳ Ｐゴシック" charset="0"/>
                <a:cs typeface="ＭＳ Ｐゴシック" charset="0"/>
              </a:rPr>
              <a:t>human life is just like a dust blown by the wind</a:t>
            </a:r>
          </a:p>
          <a:p>
            <a:r>
              <a:rPr lang="en-US" altLang="ja-JP" dirty="0">
                <a:latin typeface="Calibri" charset="0"/>
                <a:ea typeface="ＭＳ Ｐゴシック" charset="0"/>
                <a:cs typeface="ＭＳ Ｐゴシック" charset="0"/>
              </a:rPr>
              <a:t>narrative ends in a monastery garden</a:t>
            </a:r>
            <a:endParaRPr lang="ja-JP" altLang="en-US" dirty="0">
              <a:latin typeface="Calibri" charset="0"/>
              <a:ea typeface="ＭＳ Ｐゴシック" charset="0"/>
              <a:cs typeface="ＭＳ Ｐゴシック" charset="0"/>
            </a:endParaRPr>
          </a:p>
        </p:txBody>
      </p:sp>
      <p:pic>
        <p:nvPicPr>
          <p:cNvPr id="21511" name="Content Placeholder 3" descr="index.jpg"/>
          <p:cNvPicPr>
            <a:picLocks noGrp="1" noChangeAspect="1"/>
          </p:cNvPicPr>
          <p:nvPr/>
        </p:nvPicPr>
        <p:blipFill>
          <a:blip r:embed="rId2">
            <a:extLst>
              <a:ext uri="{28A0092B-C50C-407E-A947-70E740481C1C}">
                <a14:useLocalDpi xmlns:a14="http://schemas.microsoft.com/office/drawing/2010/main" val="0"/>
              </a:ext>
            </a:extLst>
          </a:blip>
          <a:srcRect t="-6892" b="-6892"/>
          <a:stretch>
            <a:fillRect/>
          </a:stretch>
        </p:blipFill>
        <p:spPr bwMode="auto">
          <a:xfrm>
            <a:off x="466725" y="873125"/>
            <a:ext cx="40290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Content Placeholder 7" descr="g1r102.jpg"/>
          <p:cNvPicPr>
            <a:picLocks noGrp="1" noChangeAspect="1"/>
          </p:cNvPicPr>
          <p:nvPr/>
        </p:nvPicPr>
        <p:blipFill>
          <a:blip r:embed="rId3">
            <a:extLst>
              <a:ext uri="{28A0092B-C50C-407E-A947-70E740481C1C}">
                <a14:useLocalDpi xmlns:a14="http://schemas.microsoft.com/office/drawing/2010/main" val="0"/>
              </a:ext>
            </a:extLst>
          </a:blip>
          <a:srcRect l="-86372" r="-86372"/>
          <a:stretch>
            <a:fillRect/>
          </a:stretch>
        </p:blipFill>
        <p:spPr bwMode="auto">
          <a:xfrm>
            <a:off x="-1244600" y="3063875"/>
            <a:ext cx="57404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5906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of memory”</a:t>
            </a:r>
            <a:endParaRPr lang="en-US" dirty="0"/>
          </a:p>
        </p:txBody>
      </p:sp>
      <p:sp>
        <p:nvSpPr>
          <p:cNvPr id="4" name="Content Placeholder 3"/>
          <p:cNvSpPr>
            <a:spLocks noGrp="1"/>
          </p:cNvSpPr>
          <p:nvPr>
            <p:ph idx="1"/>
          </p:nvPr>
        </p:nvSpPr>
        <p:spPr/>
        <p:txBody>
          <a:bodyPr>
            <a:normAutofit/>
          </a:bodyPr>
          <a:lstStyle/>
          <a:p>
            <a:r>
              <a:rPr lang="en-US" altLang="ja-JP" dirty="0" smtClean="0">
                <a:latin typeface="Calibri"/>
                <a:ea typeface="ＭＳ Ｐゴシック" charset="-128"/>
                <a:cs typeface="ＭＳ Ｐゴシック" charset="-128"/>
              </a:rPr>
              <a:t>“The difference between dwelling on humiliation and not on recognition is not the same sort of difference as that between seeing the cup half empty and seeing it half full. The difference, I believe, cuts deeper. Is it not injustice rather than justice that ‘hurts us into politics’?” (</a:t>
            </a:r>
            <a:r>
              <a:rPr lang="en-US" altLang="ja-JP" dirty="0" err="1" smtClean="0">
                <a:latin typeface="Calibri"/>
                <a:ea typeface="ＭＳ Ｐゴシック" charset="0"/>
                <a:cs typeface="ＭＳ Ｐゴシック" charset="0"/>
              </a:rPr>
              <a:t>Margalit</a:t>
            </a:r>
            <a:r>
              <a:rPr lang="en-US" altLang="ja-JP" dirty="0" smtClean="0">
                <a:latin typeface="Calibri"/>
                <a:ea typeface="ＭＳ Ｐゴシック" charset="0"/>
                <a:cs typeface="ＭＳ Ｐゴシック" charset="0"/>
              </a:rPr>
              <a:t>, </a:t>
            </a:r>
            <a:r>
              <a:rPr lang="en-US" altLang="ja-JP" i="1" dirty="0" smtClean="0">
                <a:latin typeface="Calibri"/>
                <a:ea typeface="ＭＳ Ｐゴシック" charset="-128"/>
                <a:cs typeface="ＭＳ Ｐゴシック" charset="-128"/>
              </a:rPr>
              <a:t>Ethics of </a:t>
            </a:r>
            <a:r>
              <a:rPr lang="en-US" altLang="ja-JP" dirty="0" smtClean="0">
                <a:latin typeface="Calibri"/>
                <a:ea typeface="ＭＳ Ｐゴシック" charset="-128"/>
                <a:cs typeface="ＭＳ Ｐゴシック" charset="-128"/>
              </a:rPr>
              <a:t>Memory, 2004, 104)</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commemoration and memorials</a:t>
            </a:r>
            <a:endParaRPr lang="en-US" dirty="0"/>
          </a:p>
        </p:txBody>
      </p:sp>
      <p:sp>
        <p:nvSpPr>
          <p:cNvPr id="8" name="Content Placeholder 7"/>
          <p:cNvSpPr>
            <a:spLocks noGrp="1"/>
          </p:cNvSpPr>
          <p:nvPr>
            <p:ph idx="1"/>
          </p:nvPr>
        </p:nvSpPr>
        <p:spPr/>
        <p:txBody>
          <a:bodyPr/>
          <a:lstStyle/>
          <a:p>
            <a:r>
              <a:rPr lang="en-US" dirty="0" smtClean="0">
                <a:latin typeface="Calibri"/>
              </a:rPr>
              <a:t>“founding day”</a:t>
            </a:r>
          </a:p>
          <a:p>
            <a:r>
              <a:rPr lang="en-US" dirty="0" smtClean="0">
                <a:latin typeface="Calibri"/>
              </a:rPr>
              <a:t>significant events and people</a:t>
            </a:r>
          </a:p>
          <a:p>
            <a:r>
              <a:rPr lang="en-US" dirty="0" smtClean="0">
                <a:latin typeface="Calibri"/>
              </a:rPr>
              <a:t>tragedies we  (our community) suffered</a:t>
            </a:r>
          </a:p>
          <a:p>
            <a:r>
              <a:rPr lang="en-US" dirty="0" smtClean="0">
                <a:latin typeface="Calibri"/>
              </a:rPr>
              <a:t>what about what we (our community) did to others?</a:t>
            </a:r>
          </a:p>
          <a:p>
            <a:r>
              <a:rPr lang="en-US" dirty="0" smtClean="0">
                <a:latin typeface="Calibri"/>
              </a:rPr>
              <a:t>what about the events we rather forget/deny?</a:t>
            </a:r>
            <a:endParaRPr lang="en-US" dirty="0">
              <a:latin typeface="Calibri"/>
            </a:endParaRPr>
          </a:p>
        </p:txBody>
      </p:sp>
    </p:spTree>
    <p:extLst>
      <p:ext uri="{BB962C8B-B14F-4D97-AF65-F5344CB8AC3E}">
        <p14:creationId xmlns:p14="http://schemas.microsoft.com/office/powerpoint/2010/main" val="42068267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9/11 (1938+1989)</a:t>
            </a:r>
            <a:endParaRPr lang="en-US" dirty="0"/>
          </a:p>
        </p:txBody>
      </p:sp>
      <p:pic>
        <p:nvPicPr>
          <p:cNvPr id="6" name="Content Placeholder 5" descr="7523362.jpg"/>
          <p:cNvPicPr>
            <a:picLocks noGrp="1" noChangeAspect="1"/>
          </p:cNvPicPr>
          <p:nvPr>
            <p:ph sz="half" idx="1"/>
          </p:nvPr>
        </p:nvPicPr>
        <p:blipFill>
          <a:blip r:embed="rId2"/>
          <a:srcRect t="-31574" b="-31574"/>
          <a:stretch>
            <a:fillRect/>
          </a:stretch>
        </p:blipFill>
        <p:spPr/>
      </p:pic>
      <p:pic>
        <p:nvPicPr>
          <p:cNvPr id="5" name="Content Placeholder 4" descr="29738.gif.jpeg"/>
          <p:cNvPicPr>
            <a:picLocks noGrp="1" noChangeAspect="1"/>
          </p:cNvPicPr>
          <p:nvPr>
            <p:ph sz="half" idx="2"/>
          </p:nvPr>
        </p:nvPicPr>
        <p:blipFill>
          <a:blip r:embed="rId3"/>
          <a:srcRect t="-34904" b="-3490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but what </a:t>
            </a:r>
            <a:r>
              <a:rPr lang="en-US" dirty="0"/>
              <a:t>do we forget</a:t>
            </a:r>
            <a:endParaRPr lang="ja-JP" altLang="en-US" dirty="0">
              <a:latin typeface="Calibri" charset="0"/>
              <a:ea typeface="ＭＳ Ｐゴシック" charset="0"/>
            </a:endParaRPr>
          </a:p>
        </p:txBody>
      </p:sp>
      <p:pic>
        <p:nvPicPr>
          <p:cNvPr id="14339" name="Content Placeholder 3" descr="100px-Question_mark.svg.png"/>
          <p:cNvPicPr>
            <a:picLocks noGrp="1" noChangeAspect="1"/>
          </p:cNvPicPr>
          <p:nvPr>
            <p:ph idx="1"/>
          </p:nvPr>
        </p:nvPicPr>
        <p:blipFill>
          <a:blip r:embed="rId2">
            <a:extLst>
              <a:ext uri="{28A0092B-C50C-407E-A947-70E740481C1C}">
                <a14:useLocalDpi xmlns:a14="http://schemas.microsoft.com/office/drawing/2010/main" val="0"/>
              </a:ext>
            </a:extLst>
          </a:blip>
          <a:srcRect l="-107774" r="-107774"/>
          <a:stretch>
            <a:fillRect/>
          </a:stretch>
        </p:blipFill>
        <p:spPr/>
      </p:pic>
    </p:spTree>
    <p:extLst>
      <p:ext uri="{BB962C8B-B14F-4D97-AF65-F5344CB8AC3E}">
        <p14:creationId xmlns:p14="http://schemas.microsoft.com/office/powerpoint/2010/main" val="40975904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2789</TotalTime>
  <Words>1311</Words>
  <Application>Microsoft Macintosh PowerPoint</Application>
  <PresentationFormat>On-screen Show (4:3)</PresentationFormat>
  <Paragraphs>229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Inkwell</vt:lpstr>
      <vt:lpstr>Suffering, Memory, and Compassion</vt:lpstr>
      <vt:lpstr>Unique Inescapable Ruptures</vt:lpstr>
      <vt:lpstr>4 examples</vt:lpstr>
      <vt:lpstr>Max Frisch: Nun singen sie wieder</vt:lpstr>
      <vt:lpstr>Biwa-Hōshi (琵琶法師)</vt:lpstr>
      <vt:lpstr>“ethics of memory”</vt:lpstr>
      <vt:lpstr>commemoration and memorials</vt:lpstr>
      <vt:lpstr>9/11 (1938+1989)</vt:lpstr>
      <vt:lpstr>but what do we forget</vt:lpstr>
      <vt:lpstr>commemoration and judgment</vt:lpstr>
      <vt:lpstr>why Buddhism?</vt:lpstr>
      <vt:lpstr>Running on karma</vt:lpstr>
      <vt:lpstr>the framework: ethics of expression</vt:lpstr>
      <vt:lpstr>2 visions of the global community</vt:lpstr>
      <vt:lpstr>approaches in comparison</vt:lpstr>
      <vt:lpstr>Caveat</vt:lpstr>
      <vt:lpstr>the case of Nanjing</vt:lpstr>
      <vt:lpstr>Rape of Nanking</vt:lpstr>
      <vt:lpstr>Nanjing Massacre</vt:lpstr>
      <vt:lpstr>at the center of the controversy</vt:lpstr>
      <vt:lpstr>the role of education?</vt:lpstr>
      <vt:lpstr>four types of narratives</vt:lpstr>
      <vt:lpstr>City of Life and Death</vt:lpstr>
      <vt:lpstr>4 ideologies</vt:lpstr>
      <vt:lpstr>another Caveat</vt:lpstr>
      <vt:lpstr>a plea for a paradigm change</vt:lpstr>
      <vt:lpstr>how to remember?</vt:lpstr>
      <vt:lpstr>What is Butō?</vt:lpstr>
      <vt:lpstr>4 forms of commemoration</vt:lpstr>
      <vt:lpstr>rethinking ethics of memory</vt:lpstr>
    </vt:vector>
  </TitlesOfParts>
  <Company>Luther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Suffering, Memory, and Compassion</dc:title>
  <dc:creator>kopf gereon</dc:creator>
  <cp:lastModifiedBy>Drake University</cp:lastModifiedBy>
  <cp:revision>33</cp:revision>
  <dcterms:created xsi:type="dcterms:W3CDTF">2013-04-17T16:08:41Z</dcterms:created>
  <dcterms:modified xsi:type="dcterms:W3CDTF">2013-04-29T15:45:00Z</dcterms:modified>
</cp:coreProperties>
</file>