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0" r:id="rId3"/>
    <p:sldId id="266" r:id="rId4"/>
    <p:sldId id="271" r:id="rId5"/>
    <p:sldId id="268" r:id="rId6"/>
    <p:sldId id="270" r:id="rId7"/>
    <p:sldId id="269" r:id="rId8"/>
    <p:sldId id="257" r:id="rId9"/>
    <p:sldId id="273" r:id="rId10"/>
    <p:sldId id="272" r:id="rId11"/>
    <p:sldId id="274" r:id="rId12"/>
    <p:sldId id="275" r:id="rId13"/>
    <p:sldId id="276" r:id="rId14"/>
    <p:sldId id="277" r:id="rId15"/>
    <p:sldId id="278" r:id="rId16"/>
    <p:sldId id="258" r:id="rId17"/>
    <p:sldId id="279" r:id="rId18"/>
    <p:sldId id="259" r:id="rId19"/>
    <p:sldId id="282" r:id="rId20"/>
    <p:sldId id="261" r:id="rId21"/>
    <p:sldId id="283" r:id="rId22"/>
    <p:sldId id="284" r:id="rId23"/>
    <p:sldId id="262" r:id="rId24"/>
    <p:sldId id="285" r:id="rId25"/>
    <p:sldId id="287" r:id="rId26"/>
    <p:sldId id="288" r:id="rId27"/>
    <p:sldId id="291" r:id="rId28"/>
    <p:sldId id="286" r:id="rId29"/>
    <p:sldId id="289" r:id="rId30"/>
  </p:sldIdLst>
  <p:sldSz cx="9144000" cy="6858000" type="screen4x3"/>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snapToGrid="0" snapToObjects="1">
      <p:cViewPr>
        <p:scale>
          <a:sx n="107" d="100"/>
          <a:sy n="107" d="100"/>
        </p:scale>
        <p:origin x="-1512" y="3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52"/>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12/17/13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193715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12/17/13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3245545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12/17/13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650072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6A3620-5E4F-9E45-8855-243D226C661A}" type="datetimeFigureOut">
              <a:rPr lang="en-US" smtClean="0"/>
              <a:t>12/17/13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80078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6A3620-5E4F-9E45-8855-243D226C661A}" type="datetimeFigureOut">
              <a:rPr lang="en-US" smtClean="0"/>
              <a:t>12/17/13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405962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6A3620-5E4F-9E45-8855-243D226C661A}" type="datetimeFigureOut">
              <a:rPr lang="en-US" smtClean="0"/>
              <a:t>12/17/13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990987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6A3620-5E4F-9E45-8855-243D226C661A}" type="datetimeFigureOut">
              <a:rPr lang="en-US" smtClean="0"/>
              <a:t>12/17/13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1538160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6A3620-5E4F-9E45-8855-243D226C661A}" type="datetimeFigureOut">
              <a:rPr lang="en-US" smtClean="0"/>
              <a:t>12/17/13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251462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A3620-5E4F-9E45-8855-243D226C661A}" type="datetimeFigureOut">
              <a:rPr lang="en-US" smtClean="0"/>
              <a:t>12/17/13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1043973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A3620-5E4F-9E45-8855-243D226C661A}" type="datetimeFigureOut">
              <a:rPr lang="en-US" smtClean="0"/>
              <a:t>12/17/13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2468425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A3620-5E4F-9E45-8855-243D226C661A}" type="datetimeFigureOut">
              <a:rPr lang="en-US" smtClean="0"/>
              <a:t>12/17/13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7C2DF-856E-424D-A83F-A6737384F987}" type="slidenum">
              <a:rPr lang="en-US" smtClean="0"/>
              <a:t>‹#›</a:t>
            </a:fld>
            <a:endParaRPr lang="en-US"/>
          </a:p>
        </p:txBody>
      </p:sp>
    </p:spTree>
    <p:extLst>
      <p:ext uri="{BB962C8B-B14F-4D97-AF65-F5344CB8AC3E}">
        <p14:creationId xmlns:p14="http://schemas.microsoft.com/office/powerpoint/2010/main" val="32598362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A3620-5E4F-9E45-8855-243D226C661A}" type="datetimeFigureOut">
              <a:rPr lang="en-US" smtClean="0"/>
              <a:t>12/17/13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7C2DF-856E-424D-A83F-A6737384F987}" type="slidenum">
              <a:rPr lang="en-US" smtClean="0"/>
              <a:t>‹#›</a:t>
            </a:fld>
            <a:endParaRPr lang="en-US"/>
          </a:p>
        </p:txBody>
      </p:sp>
    </p:spTree>
    <p:extLst>
      <p:ext uri="{BB962C8B-B14F-4D97-AF65-F5344CB8AC3E}">
        <p14:creationId xmlns:p14="http://schemas.microsoft.com/office/powerpoint/2010/main" val="3162050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668" y="4628438"/>
            <a:ext cx="4229768" cy="282230"/>
          </a:xfrm>
        </p:spPr>
        <p:txBody>
          <a:bodyPr>
            <a:normAutofit fontScale="70000" lnSpcReduction="20000"/>
          </a:bodyPr>
          <a:lstStyle/>
          <a:p>
            <a:r>
              <a:rPr lang="en-US" sz="2000" dirty="0" smtClean="0"/>
              <a:t>Barbara Kruger, </a:t>
            </a:r>
            <a:r>
              <a:rPr lang="en-US" sz="2000" i="1" dirty="0" smtClean="0"/>
              <a:t>Untitled </a:t>
            </a:r>
            <a:r>
              <a:rPr lang="en-US" sz="2000" dirty="0" smtClean="0"/>
              <a:t>(1981)</a:t>
            </a:r>
            <a:endParaRPr lang="en-US" sz="2000" dirty="0"/>
          </a:p>
        </p:txBody>
      </p:sp>
      <p:pic>
        <p:nvPicPr>
          <p:cNvPr id="4" name="Picture 3" descr="BarbaraKrugerUntitled(198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377" y="1534336"/>
            <a:ext cx="4253021" cy="3047998"/>
          </a:xfrm>
          <a:prstGeom prst="rect">
            <a:avLst/>
          </a:prstGeom>
        </p:spPr>
      </p:pic>
      <p:sp>
        <p:nvSpPr>
          <p:cNvPr id="5" name="TextBox 4"/>
          <p:cNvSpPr txBox="1"/>
          <p:nvPr/>
        </p:nvSpPr>
        <p:spPr>
          <a:xfrm>
            <a:off x="4526398" y="1534336"/>
            <a:ext cx="4617602" cy="3077766"/>
          </a:xfrm>
          <a:prstGeom prst="rect">
            <a:avLst/>
          </a:prstGeom>
          <a:noFill/>
        </p:spPr>
        <p:txBody>
          <a:bodyPr wrap="square" rtlCol="0">
            <a:spAutoFit/>
          </a:bodyPr>
          <a:lstStyle/>
          <a:p>
            <a:pPr algn="ctr"/>
            <a:r>
              <a:rPr lang="en-US" sz="2800" i="1" dirty="0" err="1" smtClean="0"/>
              <a:t>Ineffabilities</a:t>
            </a:r>
            <a:r>
              <a:rPr lang="en-US" sz="2800" i="1" dirty="0" smtClean="0"/>
              <a:t> and Conventional Truth in </a:t>
            </a:r>
            <a:r>
              <a:rPr lang="en-US" sz="2800" i="1" dirty="0" err="1" smtClean="0"/>
              <a:t>Jñānaśrimitra’s</a:t>
            </a:r>
            <a:r>
              <a:rPr lang="en-US" sz="2800" i="1" dirty="0" smtClean="0"/>
              <a:t> Buddhist Philosophy of Language</a:t>
            </a:r>
          </a:p>
          <a:p>
            <a:pPr algn="ctr"/>
            <a:endParaRPr lang="en-US" sz="2800" i="1" dirty="0"/>
          </a:p>
          <a:p>
            <a:pPr algn="ctr"/>
            <a:r>
              <a:rPr lang="en-US" dirty="0" smtClean="0"/>
              <a:t>Amy Donahue, Ph.D.</a:t>
            </a:r>
          </a:p>
          <a:p>
            <a:pPr algn="ctr"/>
            <a:r>
              <a:rPr lang="en-US" dirty="0" smtClean="0"/>
              <a:t>Department of History &amp; Philosophy</a:t>
            </a:r>
          </a:p>
          <a:p>
            <a:pPr algn="ctr"/>
            <a:r>
              <a:rPr lang="en-US" dirty="0" smtClean="0"/>
              <a:t>Kennesaw State University</a:t>
            </a:r>
            <a:endParaRPr lang="en-US" dirty="0"/>
          </a:p>
        </p:txBody>
      </p:sp>
    </p:spTree>
    <p:extLst>
      <p:ext uri="{BB962C8B-B14F-4D97-AF65-F5344CB8AC3E}">
        <p14:creationId xmlns:p14="http://schemas.microsoft.com/office/powerpoint/2010/main" val="3995320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t>Dignāga’s</a:t>
            </a:r>
            <a:r>
              <a:rPr lang="en-US" sz="3600" dirty="0" smtClean="0"/>
              <a:t> Arguments Against Knowledge of Things Through Words</a:t>
            </a:r>
            <a:endParaRPr lang="en-US" sz="3600" dirty="0"/>
          </a:p>
        </p:txBody>
      </p:sp>
      <p:sp>
        <p:nvSpPr>
          <p:cNvPr id="3" name="Content Placeholder 2"/>
          <p:cNvSpPr>
            <a:spLocks noGrp="1"/>
          </p:cNvSpPr>
          <p:nvPr>
            <p:ph idx="1"/>
          </p:nvPr>
        </p:nvSpPr>
        <p:spPr/>
        <p:txBody>
          <a:bodyPr>
            <a:normAutofit/>
          </a:bodyPr>
          <a:lstStyle/>
          <a:p>
            <a:pPr marL="0" indent="0">
              <a:buNone/>
            </a:pPr>
            <a:r>
              <a:rPr lang="en-US" u="sng" dirty="0" smtClean="0"/>
              <a:t>Argument 1: We do not cognize objects through words</a:t>
            </a:r>
          </a:p>
          <a:p>
            <a:pPr marL="857250" lvl="1" indent="-457200"/>
            <a:r>
              <a:rPr lang="en-US" sz="2400" dirty="0" smtClean="0"/>
              <a:t>Words, such as “cow,” signify indefinitely many particulars (e.g., brown cows, spotted cows, large cows, small cows….)</a:t>
            </a:r>
          </a:p>
          <a:p>
            <a:pPr marL="857250" lvl="1" indent="-457200"/>
            <a:r>
              <a:rPr lang="en-US" sz="2400" dirty="0" smtClean="0"/>
              <a:t>If objects were known through words, many particulars would be present to thought</a:t>
            </a:r>
            <a:endParaRPr lang="en-US" sz="2400" dirty="0"/>
          </a:p>
          <a:p>
            <a:pPr marL="857250" lvl="1" indent="-457200"/>
            <a:r>
              <a:rPr lang="en-US" sz="2400" dirty="0" smtClean="0"/>
              <a:t>Be we aren’t aware of indefinitely many particulars when we comprehend words</a:t>
            </a:r>
          </a:p>
        </p:txBody>
      </p:sp>
    </p:spTree>
    <p:extLst>
      <p:ext uri="{BB962C8B-B14F-4D97-AF65-F5344CB8AC3E}">
        <p14:creationId xmlns:p14="http://schemas.microsoft.com/office/powerpoint/2010/main" val="976018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a:t>Dignāga’s</a:t>
            </a:r>
            <a:r>
              <a:rPr lang="en-US" sz="3600" dirty="0"/>
              <a:t> Arguments Against Knowledge of </a:t>
            </a:r>
            <a:r>
              <a:rPr lang="en-US" sz="3600" dirty="0" smtClean="0"/>
              <a:t>Things Through Words</a:t>
            </a:r>
            <a:endParaRPr lang="en-US" sz="3600" dirty="0"/>
          </a:p>
        </p:txBody>
      </p:sp>
      <p:sp>
        <p:nvSpPr>
          <p:cNvPr id="3" name="Content Placeholder 2"/>
          <p:cNvSpPr>
            <a:spLocks noGrp="1"/>
          </p:cNvSpPr>
          <p:nvPr>
            <p:ph idx="1"/>
          </p:nvPr>
        </p:nvSpPr>
        <p:spPr>
          <a:xfrm>
            <a:off x="457200" y="1912926"/>
            <a:ext cx="8229600" cy="4213237"/>
          </a:xfrm>
        </p:spPr>
        <p:txBody>
          <a:bodyPr/>
          <a:lstStyle/>
          <a:p>
            <a:pPr lvl="1" indent="-342900"/>
            <a:r>
              <a:rPr lang="en-US" sz="2400" dirty="0" smtClean="0"/>
              <a:t>Maybe instead of knowing objects through words, we know instantiated properties / universals </a:t>
            </a:r>
          </a:p>
          <a:p>
            <a:pPr lvl="1" indent="-342900"/>
            <a:r>
              <a:rPr lang="en-US" sz="2400" dirty="0" smtClean="0"/>
              <a:t>e.g., When we hear “cow” we come to know a thing qualified by cow-ness; when we hear “male,” we come to know a thing qualified by male-ness; when we hear “fabulous,” we come to know a thing qualified by fabulousness, etc., etc.</a:t>
            </a:r>
          </a:p>
          <a:p>
            <a:pPr lvl="1" indent="-342900"/>
            <a:r>
              <a:rPr lang="en-US" sz="2400" dirty="0" smtClean="0"/>
              <a:t>But this doesn’t work either….</a:t>
            </a:r>
          </a:p>
          <a:p>
            <a:pPr marL="400050" lvl="1" indent="0">
              <a:buNone/>
            </a:pPr>
            <a:endParaRPr lang="en-US" sz="2000" dirty="0" smtClean="0"/>
          </a:p>
        </p:txBody>
      </p:sp>
    </p:spTree>
    <p:extLst>
      <p:ext uri="{BB962C8B-B14F-4D97-AF65-F5344CB8AC3E}">
        <p14:creationId xmlns:p14="http://schemas.microsoft.com/office/powerpoint/2010/main" val="627714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a:t>Dignāga’s</a:t>
            </a:r>
            <a:r>
              <a:rPr lang="en-US" sz="3600" dirty="0"/>
              <a:t> Arguments Against Knowledge of </a:t>
            </a:r>
            <a:r>
              <a:rPr lang="en-US" sz="3600" dirty="0" smtClean="0"/>
              <a:t>Objects Through Words</a:t>
            </a:r>
            <a:endParaRPr lang="en-US" sz="3600" dirty="0"/>
          </a:p>
        </p:txBody>
      </p:sp>
      <p:sp>
        <p:nvSpPr>
          <p:cNvPr id="3" name="Content Placeholder 2"/>
          <p:cNvSpPr>
            <a:spLocks noGrp="1"/>
          </p:cNvSpPr>
          <p:nvPr>
            <p:ph idx="1"/>
          </p:nvPr>
        </p:nvSpPr>
        <p:spPr/>
        <p:txBody>
          <a:bodyPr>
            <a:normAutofit/>
          </a:bodyPr>
          <a:lstStyle/>
          <a:p>
            <a:r>
              <a:rPr lang="en-US" u="sng" dirty="0"/>
              <a:t>Argument 2: We do not </a:t>
            </a:r>
            <a:r>
              <a:rPr lang="en-US" u="sng" dirty="0" smtClean="0"/>
              <a:t>cognize instantiated properties </a:t>
            </a:r>
            <a:r>
              <a:rPr lang="en-US" u="sng" dirty="0"/>
              <a:t>/ universals through words</a:t>
            </a:r>
          </a:p>
          <a:p>
            <a:pPr lvl="1"/>
            <a:r>
              <a:rPr lang="en-US" sz="2400" dirty="0" smtClean="0"/>
              <a:t>If we cognized instantiated properties through words, then properties would depend on their instantiations</a:t>
            </a:r>
          </a:p>
          <a:p>
            <a:pPr lvl="1"/>
            <a:r>
              <a:rPr lang="en-US" sz="2400" dirty="0" smtClean="0"/>
              <a:t>If properties depended on their instantiations, then analytic associations between words (e.g., “pot” and “vessel”) would have no basis</a:t>
            </a:r>
          </a:p>
          <a:p>
            <a:pPr lvl="1"/>
            <a:r>
              <a:rPr lang="en-US" sz="2400" dirty="0" smtClean="0"/>
              <a:t>All conceptual associations would be contingent, like “white” and “sweet” </a:t>
            </a:r>
          </a:p>
          <a:p>
            <a:pPr lvl="1"/>
            <a:endParaRPr lang="en-US" dirty="0"/>
          </a:p>
        </p:txBody>
      </p:sp>
    </p:spTree>
    <p:extLst>
      <p:ext uri="{BB962C8B-B14F-4D97-AF65-F5344CB8AC3E}">
        <p14:creationId xmlns:p14="http://schemas.microsoft.com/office/powerpoint/2010/main" val="1482635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a:t>Dignāga’s</a:t>
            </a:r>
            <a:r>
              <a:rPr lang="en-US" sz="3600" dirty="0"/>
              <a:t> Arguments Against Knowledge of </a:t>
            </a:r>
            <a:r>
              <a:rPr lang="en-US" sz="3600" dirty="0" smtClean="0"/>
              <a:t>Objects Through Words</a:t>
            </a:r>
            <a:endParaRPr lang="en-US" sz="3600" dirty="0"/>
          </a:p>
        </p:txBody>
      </p:sp>
      <p:sp>
        <p:nvSpPr>
          <p:cNvPr id="3" name="Content Placeholder 2"/>
          <p:cNvSpPr>
            <a:spLocks noGrp="1"/>
          </p:cNvSpPr>
          <p:nvPr>
            <p:ph idx="1"/>
          </p:nvPr>
        </p:nvSpPr>
        <p:spPr/>
        <p:txBody>
          <a:bodyPr>
            <a:normAutofit/>
          </a:bodyPr>
          <a:lstStyle/>
          <a:p>
            <a:r>
              <a:rPr lang="en-US" u="sng" dirty="0"/>
              <a:t>Argument </a:t>
            </a:r>
            <a:r>
              <a:rPr lang="en-US" u="sng" dirty="0" smtClean="0"/>
              <a:t>3: </a:t>
            </a:r>
            <a:r>
              <a:rPr lang="en-US" u="sng" dirty="0"/>
              <a:t>We do not cognize instantiated properties / universals through </a:t>
            </a:r>
            <a:r>
              <a:rPr lang="en-US" u="sng" dirty="0" smtClean="0"/>
              <a:t>words</a:t>
            </a:r>
          </a:p>
          <a:p>
            <a:pPr lvl="1"/>
            <a:r>
              <a:rPr lang="en-US" sz="2200" dirty="0" smtClean="0"/>
              <a:t>If we cognized instantiated properties through words, then objects would have to embody their predicates either figuratively or literally</a:t>
            </a:r>
          </a:p>
          <a:p>
            <a:pPr lvl="1"/>
            <a:r>
              <a:rPr lang="en-US" sz="2200" dirty="0" smtClean="0"/>
              <a:t>If objects literally embodied their predicates, then all objects would epitomize their universals. (e.g., every cow would be an exemplary cow)</a:t>
            </a:r>
          </a:p>
          <a:p>
            <a:pPr lvl="1"/>
            <a:r>
              <a:rPr lang="en-US" sz="2200" dirty="0" smtClean="0"/>
              <a:t>If objects figuratively embodied their predicates, then they would have to “resemble” their predicates either metaphorically or non-metaphorically </a:t>
            </a:r>
            <a:endParaRPr lang="en-US" sz="2200" dirty="0"/>
          </a:p>
          <a:p>
            <a:endParaRPr lang="en-US" dirty="0"/>
          </a:p>
        </p:txBody>
      </p:sp>
    </p:spTree>
    <p:extLst>
      <p:ext uri="{BB962C8B-B14F-4D97-AF65-F5344CB8AC3E}">
        <p14:creationId xmlns:p14="http://schemas.microsoft.com/office/powerpoint/2010/main" val="2949459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0988"/>
          </a:xfrm>
        </p:spPr>
        <p:txBody>
          <a:bodyPr>
            <a:noAutofit/>
          </a:bodyPr>
          <a:lstStyle/>
          <a:p>
            <a:r>
              <a:rPr lang="en-US" sz="3600" dirty="0" err="1"/>
              <a:t>Dignāga’s</a:t>
            </a:r>
            <a:r>
              <a:rPr lang="en-US" sz="3600" dirty="0"/>
              <a:t> Arguments Against Knowledge of Objects Through Words</a:t>
            </a:r>
          </a:p>
        </p:txBody>
      </p:sp>
      <p:sp>
        <p:nvSpPr>
          <p:cNvPr id="3" name="Content Placeholder 2"/>
          <p:cNvSpPr>
            <a:spLocks noGrp="1"/>
          </p:cNvSpPr>
          <p:nvPr>
            <p:ph idx="1"/>
          </p:nvPr>
        </p:nvSpPr>
        <p:spPr>
          <a:xfrm>
            <a:off x="457200" y="1511051"/>
            <a:ext cx="8229600" cy="4484927"/>
          </a:xfrm>
        </p:spPr>
        <p:txBody>
          <a:bodyPr>
            <a:normAutofit fontScale="92500" lnSpcReduction="10000"/>
          </a:bodyPr>
          <a:lstStyle/>
          <a:p>
            <a:r>
              <a:rPr lang="en-US" u="sng" dirty="0"/>
              <a:t>Argument 3: We do not cognize instantiated properties / universals through </a:t>
            </a:r>
            <a:r>
              <a:rPr lang="en-US" u="sng" dirty="0" smtClean="0"/>
              <a:t>words (cont.)</a:t>
            </a:r>
            <a:endParaRPr lang="en-US" u="sng" dirty="0"/>
          </a:p>
          <a:p>
            <a:pPr lvl="1"/>
            <a:r>
              <a:rPr lang="en-US" sz="2400" dirty="0" smtClean="0"/>
              <a:t>When things metaphorically resemble other things, we are aware of differences between the thing and the property it metaphorically resembles </a:t>
            </a:r>
          </a:p>
          <a:p>
            <a:pPr lvl="2"/>
            <a:r>
              <a:rPr lang="en-US" sz="2000" dirty="0" smtClean="0"/>
              <a:t> E.g., we call leaders servants of the people, but don’t </a:t>
            </a:r>
            <a:r>
              <a:rPr lang="en-US" sz="2000" i="1" dirty="0"/>
              <a:t>really</a:t>
            </a:r>
            <a:r>
              <a:rPr lang="en-US" sz="2000" dirty="0"/>
              <a:t> </a:t>
            </a:r>
            <a:r>
              <a:rPr lang="en-US" sz="2000" dirty="0" smtClean="0"/>
              <a:t>expect them to behave like servants </a:t>
            </a:r>
          </a:p>
          <a:p>
            <a:pPr lvl="1"/>
            <a:r>
              <a:rPr lang="en-US" sz="2400" dirty="0" smtClean="0"/>
              <a:t>But we don’t cognize differences between things and properties. E.g., between the reality of a pot and reality per se</a:t>
            </a:r>
          </a:p>
          <a:p>
            <a:pPr lvl="1"/>
            <a:r>
              <a:rPr lang="en-US" sz="2400" dirty="0" smtClean="0"/>
              <a:t>But if things non-metaphorically resembled properties, then there would be as many properties as things. Instead of using general terms, we’d use specific terms for each thing. </a:t>
            </a:r>
            <a:endParaRPr lang="en-US" sz="2400" dirty="0"/>
          </a:p>
          <a:p>
            <a:endParaRPr lang="en-US" dirty="0"/>
          </a:p>
        </p:txBody>
      </p:sp>
    </p:spTree>
    <p:extLst>
      <p:ext uri="{BB962C8B-B14F-4D97-AF65-F5344CB8AC3E}">
        <p14:creationId xmlns:p14="http://schemas.microsoft.com/office/powerpoint/2010/main" val="2711896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smtClean="0"/>
              <a:t>Exclusion Theory of Meaning</a:t>
            </a:r>
            <a:endParaRPr lang="en-US" sz="3600" u="sng" dirty="0"/>
          </a:p>
        </p:txBody>
      </p:sp>
      <p:sp>
        <p:nvSpPr>
          <p:cNvPr id="3" name="Content Placeholder 2"/>
          <p:cNvSpPr>
            <a:spLocks noGrp="1"/>
          </p:cNvSpPr>
          <p:nvPr>
            <p:ph idx="1"/>
          </p:nvPr>
        </p:nvSpPr>
        <p:spPr>
          <a:xfrm>
            <a:off x="457200" y="1600200"/>
            <a:ext cx="8229600" cy="4251103"/>
          </a:xfrm>
        </p:spPr>
        <p:txBody>
          <a:bodyPr>
            <a:normAutofit/>
          </a:bodyPr>
          <a:lstStyle/>
          <a:p>
            <a:r>
              <a:rPr lang="en-US" sz="2800" dirty="0" smtClean="0"/>
              <a:t>What, then, do we know through words? (e.g., “</a:t>
            </a:r>
            <a:r>
              <a:rPr lang="en-US" sz="2800" i="1" dirty="0" err="1" smtClean="0"/>
              <a:t>varṇa</a:t>
            </a:r>
            <a:r>
              <a:rPr lang="en-US" sz="2800" dirty="0" smtClean="0"/>
              <a:t>,” “gender,” “conventional truth”) </a:t>
            </a:r>
          </a:p>
          <a:p>
            <a:pPr lvl="3"/>
            <a:r>
              <a:rPr lang="en-US" sz="2800" dirty="0" smtClean="0"/>
              <a:t>NOTHING</a:t>
            </a:r>
            <a:endParaRPr lang="en-US" sz="2800" dirty="0"/>
          </a:p>
          <a:p>
            <a:r>
              <a:rPr lang="en-US" sz="2800" dirty="0" smtClean="0"/>
              <a:t>Words work through exclusion of the other (</a:t>
            </a:r>
            <a:r>
              <a:rPr lang="en-US" sz="2800" i="1" dirty="0" err="1" smtClean="0"/>
              <a:t>anya-apoha</a:t>
            </a:r>
            <a:r>
              <a:rPr lang="en-US" sz="2800" dirty="0"/>
              <a:t>)</a:t>
            </a:r>
            <a:r>
              <a:rPr lang="en-US" sz="2800" dirty="0" smtClean="0"/>
              <a:t>; they work only if they present nothing to thought.</a:t>
            </a:r>
          </a:p>
          <a:p>
            <a:r>
              <a:rPr lang="en-US" sz="2800" dirty="0" smtClean="0"/>
              <a:t>Knowledge from words is conventional and inferential, </a:t>
            </a:r>
            <a:r>
              <a:rPr lang="en-US" sz="2800" i="1" dirty="0" smtClean="0"/>
              <a:t>pace</a:t>
            </a:r>
            <a:r>
              <a:rPr lang="en-US" sz="2800" dirty="0" smtClean="0"/>
              <a:t> text traditions which claim special, direct knowledge from the Vedas</a:t>
            </a:r>
          </a:p>
        </p:txBody>
      </p:sp>
    </p:spTree>
    <p:extLst>
      <p:ext uri="{BB962C8B-B14F-4D97-AF65-F5344CB8AC3E}">
        <p14:creationId xmlns:p14="http://schemas.microsoft.com/office/powerpoint/2010/main" val="2317300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Implicit </a:t>
            </a:r>
            <a:r>
              <a:rPr lang="en-US" dirty="0" err="1" smtClean="0"/>
              <a:t>Ineffabilities</a:t>
            </a:r>
            <a:r>
              <a:rPr lang="en-US" dirty="0" smtClean="0"/>
              <a:t> in </a:t>
            </a:r>
            <a:r>
              <a:rPr lang="en-US" dirty="0" err="1" smtClean="0"/>
              <a:t>Dignāga’s</a:t>
            </a:r>
            <a:r>
              <a:rPr lang="en-US" dirty="0" smtClean="0"/>
              <a:t> </a:t>
            </a:r>
            <a:br>
              <a:rPr lang="en-US" dirty="0" smtClean="0"/>
            </a:br>
            <a:r>
              <a:rPr lang="en-US" dirty="0" smtClean="0"/>
              <a:t>Exclusion Theory of (Verbal) Meaning</a:t>
            </a:r>
            <a:endParaRPr lang="en-US" dirty="0"/>
          </a:p>
        </p:txBody>
      </p:sp>
      <p:sp>
        <p:nvSpPr>
          <p:cNvPr id="5" name="TextBox 4"/>
          <p:cNvSpPr txBox="1"/>
          <p:nvPr/>
        </p:nvSpPr>
        <p:spPr>
          <a:xfrm>
            <a:off x="796161" y="1744122"/>
            <a:ext cx="7890639" cy="4401205"/>
          </a:xfrm>
          <a:prstGeom prst="rect">
            <a:avLst/>
          </a:prstGeom>
          <a:noFill/>
        </p:spPr>
        <p:txBody>
          <a:bodyPr wrap="square" rtlCol="0">
            <a:spAutoFit/>
          </a:bodyPr>
          <a:lstStyle/>
          <a:p>
            <a:pPr marL="285750" indent="-285750">
              <a:buFont typeface="Arial"/>
              <a:buChar char="•"/>
            </a:pPr>
            <a:r>
              <a:rPr lang="en-US" sz="2800" i="1" dirty="0" err="1" smtClean="0"/>
              <a:t>Svalakṣaṇa</a:t>
            </a:r>
            <a:r>
              <a:rPr lang="en-US" sz="2800" dirty="0" err="1" smtClean="0"/>
              <a:t>-s</a:t>
            </a:r>
            <a:r>
              <a:rPr lang="en-US" sz="2800" dirty="0" smtClean="0"/>
              <a:t> (directly sensed particulars) are beyond words, because objects of words, like those of inference, are generic (</a:t>
            </a:r>
            <a:r>
              <a:rPr lang="en-US" sz="2800" i="1" dirty="0" err="1" smtClean="0"/>
              <a:t>samānyalakṣaṇa</a:t>
            </a:r>
            <a:r>
              <a:rPr lang="en-US" sz="2800" dirty="0" err="1" smtClean="0"/>
              <a:t>-s</a:t>
            </a:r>
            <a:r>
              <a:rPr lang="en-US" sz="2800" dirty="0" smtClean="0"/>
              <a:t>)</a:t>
            </a:r>
          </a:p>
          <a:p>
            <a:pPr marL="285750" indent="-285750">
              <a:buFont typeface="Arial"/>
              <a:buChar char="•"/>
            </a:pPr>
            <a:endParaRPr lang="en-US" sz="2800" i="1" dirty="0"/>
          </a:p>
          <a:p>
            <a:pPr marL="285750" indent="-285750">
              <a:buFont typeface="Arial"/>
              <a:buChar char="•"/>
            </a:pPr>
            <a:r>
              <a:rPr lang="en-US" sz="2800" i="1" dirty="0" err="1" smtClean="0"/>
              <a:t>Samānyalakṣaṇa</a:t>
            </a:r>
            <a:r>
              <a:rPr lang="en-US" sz="2800" dirty="0" err="1" smtClean="0"/>
              <a:t>-s</a:t>
            </a:r>
            <a:r>
              <a:rPr lang="en-US" sz="2800" dirty="0" smtClean="0"/>
              <a:t> (enduring objects) are beyond words, since they are never present to thought</a:t>
            </a:r>
            <a:endParaRPr lang="en-US" sz="2800" dirty="0"/>
          </a:p>
          <a:p>
            <a:pPr marL="285750" indent="-285750">
              <a:buFont typeface="Arial"/>
              <a:buChar char="•"/>
            </a:pPr>
            <a:endParaRPr lang="en-US" sz="2800" dirty="0" smtClean="0"/>
          </a:p>
          <a:p>
            <a:pPr marL="285750" indent="-285750">
              <a:buFont typeface="Arial"/>
              <a:buChar char="•"/>
            </a:pPr>
            <a:r>
              <a:rPr lang="en-US" sz="2800" dirty="0" smtClean="0"/>
              <a:t>Hence, as </a:t>
            </a:r>
            <a:r>
              <a:rPr lang="en-US" sz="2800" dirty="0" err="1" smtClean="0"/>
              <a:t>Jñānaśrimitra</a:t>
            </a:r>
            <a:r>
              <a:rPr lang="en-US" sz="2800" dirty="0" smtClean="0"/>
              <a:t> later claims, words express nothing whatsoever</a:t>
            </a:r>
            <a:endParaRPr lang="en-US" sz="2800" dirty="0"/>
          </a:p>
          <a:p>
            <a:pPr marL="285750" indent="-285750">
              <a:buFont typeface="Arial"/>
              <a:buChar char="•"/>
            </a:pPr>
            <a:endParaRPr lang="en-US" sz="2800" i="1" dirty="0"/>
          </a:p>
        </p:txBody>
      </p:sp>
    </p:spTree>
    <p:extLst>
      <p:ext uri="{BB962C8B-B14F-4D97-AF65-F5344CB8AC3E}">
        <p14:creationId xmlns:p14="http://schemas.microsoft.com/office/powerpoint/2010/main" val="1752825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Dignāga</a:t>
            </a:r>
            <a:r>
              <a:rPr lang="en-US" dirty="0" smtClean="0"/>
              <a:t> Summary</a:t>
            </a:r>
            <a:endParaRPr lang="en-US" dirty="0"/>
          </a:p>
        </p:txBody>
      </p:sp>
      <p:sp>
        <p:nvSpPr>
          <p:cNvPr id="3" name="Content Placeholder 2"/>
          <p:cNvSpPr>
            <a:spLocks noGrp="1"/>
          </p:cNvSpPr>
          <p:nvPr>
            <p:ph idx="1"/>
          </p:nvPr>
        </p:nvSpPr>
        <p:spPr/>
        <p:txBody>
          <a:bodyPr>
            <a:normAutofit lnSpcReduction="10000"/>
          </a:bodyPr>
          <a:lstStyle/>
          <a:p>
            <a:r>
              <a:rPr lang="en-US" sz="2800" dirty="0"/>
              <a:t>We “know” objects </a:t>
            </a:r>
            <a:r>
              <a:rPr lang="en-US" sz="2800" dirty="0" smtClean="0"/>
              <a:t>at best conventionally</a:t>
            </a:r>
            <a:r>
              <a:rPr lang="en-US" sz="2800" dirty="0"/>
              <a:t>, through practices of exclusion</a:t>
            </a:r>
          </a:p>
          <a:p>
            <a:r>
              <a:rPr lang="en-US" sz="2800" dirty="0" smtClean="0"/>
              <a:t>Ultimately, all knowledge is immediate sensing of unique, momentary particulars</a:t>
            </a:r>
          </a:p>
          <a:p>
            <a:r>
              <a:rPr lang="en-US" sz="2800" dirty="0" smtClean="0"/>
              <a:t>Objects are anticipated fictions </a:t>
            </a:r>
          </a:p>
          <a:p>
            <a:r>
              <a:rPr lang="en-US" sz="2800" dirty="0" err="1" smtClean="0"/>
              <a:t>Dignāga</a:t>
            </a:r>
            <a:r>
              <a:rPr lang="en-US" sz="2800" dirty="0" smtClean="0"/>
              <a:t>, one might say, directs attention from the pursuit, grasping, thirsting after things (e.g., </a:t>
            </a:r>
            <a:r>
              <a:rPr lang="en-US" sz="2800" i="1" dirty="0" err="1" smtClean="0"/>
              <a:t>ātman</a:t>
            </a:r>
            <a:r>
              <a:rPr lang="en-US" sz="2800" dirty="0" smtClean="0"/>
              <a:t>, </a:t>
            </a:r>
            <a:r>
              <a:rPr lang="en-US" sz="2800" i="1" dirty="0" smtClean="0"/>
              <a:t>dharma</a:t>
            </a:r>
            <a:r>
              <a:rPr lang="en-US" sz="2800" dirty="0" smtClean="0"/>
              <a:t>)</a:t>
            </a:r>
            <a:r>
              <a:rPr lang="en-US" sz="2800" i="1" dirty="0" smtClean="0"/>
              <a:t> </a:t>
            </a:r>
            <a:r>
              <a:rPr lang="en-US" sz="2800" dirty="0" smtClean="0"/>
              <a:t>to phenomenal processes that constitute lived experience, including practices of exclusion (i.e., practices that the 8-fold path </a:t>
            </a:r>
            <a:r>
              <a:rPr lang="en-US" sz="2800" dirty="0" smtClean="0"/>
              <a:t>counteracts)</a:t>
            </a:r>
            <a:endParaRPr lang="en-US" sz="2800" dirty="0"/>
          </a:p>
        </p:txBody>
      </p:sp>
    </p:spTree>
    <p:extLst>
      <p:ext uri="{BB962C8B-B14F-4D97-AF65-F5344CB8AC3E}">
        <p14:creationId xmlns:p14="http://schemas.microsoft.com/office/powerpoint/2010/main" val="2240393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7918"/>
          </a:xfrm>
        </p:spPr>
        <p:txBody>
          <a:bodyPr>
            <a:normAutofit/>
          </a:bodyPr>
          <a:lstStyle/>
          <a:p>
            <a:r>
              <a:rPr lang="en-US" sz="4000" dirty="0" err="1" smtClean="0"/>
              <a:t>Madhyamaka</a:t>
            </a:r>
            <a:r>
              <a:rPr lang="en-US" sz="4000" dirty="0" smtClean="0"/>
              <a:t> Buddhist Criticisms of </a:t>
            </a:r>
            <a:r>
              <a:rPr lang="en-US" sz="4000" dirty="0" err="1" smtClean="0"/>
              <a:t>Dignāga’s</a:t>
            </a:r>
            <a:r>
              <a:rPr lang="en-US" sz="4000" dirty="0" smtClean="0"/>
              <a:t> </a:t>
            </a:r>
            <a:r>
              <a:rPr lang="en-US" sz="4000" i="1" dirty="0" err="1" smtClean="0"/>
              <a:t>Pramāṇa</a:t>
            </a:r>
            <a:r>
              <a:rPr lang="en-US" sz="4000" i="1" dirty="0" smtClean="0"/>
              <a:t> </a:t>
            </a:r>
            <a:r>
              <a:rPr lang="en-US" sz="4000" dirty="0" smtClean="0"/>
              <a:t>Project</a:t>
            </a:r>
            <a:endParaRPr lang="en-US" sz="4000" dirty="0"/>
          </a:p>
        </p:txBody>
      </p:sp>
      <p:sp>
        <p:nvSpPr>
          <p:cNvPr id="3" name="Content Placeholder 2"/>
          <p:cNvSpPr>
            <a:spLocks noGrp="1"/>
          </p:cNvSpPr>
          <p:nvPr>
            <p:ph idx="1"/>
          </p:nvPr>
        </p:nvSpPr>
        <p:spPr>
          <a:xfrm>
            <a:off x="457200" y="2102557"/>
            <a:ext cx="8229600" cy="3316110"/>
          </a:xfrm>
        </p:spPr>
        <p:txBody>
          <a:bodyPr>
            <a:normAutofit lnSpcReduction="10000"/>
          </a:bodyPr>
          <a:lstStyle/>
          <a:p>
            <a:pPr marL="514350" indent="-457200"/>
            <a:r>
              <a:rPr lang="en-US" sz="2400" dirty="0" smtClean="0"/>
              <a:t>Recall that, about 2 centuries earlier, </a:t>
            </a:r>
            <a:r>
              <a:rPr lang="en-US" sz="2400" dirty="0" err="1" smtClean="0"/>
              <a:t>Nāgārjuna</a:t>
            </a:r>
            <a:r>
              <a:rPr lang="en-US" sz="2400" dirty="0" smtClean="0"/>
              <a:t> had </a:t>
            </a:r>
          </a:p>
          <a:p>
            <a:pPr lvl="1"/>
            <a:r>
              <a:rPr lang="en-US" sz="2000" dirty="0" smtClean="0"/>
              <a:t>argued </a:t>
            </a:r>
            <a:r>
              <a:rPr lang="en-US" sz="2000" dirty="0"/>
              <a:t>against essentialism, reductionism, and other </a:t>
            </a:r>
            <a:r>
              <a:rPr lang="en-US" sz="2000" dirty="0" smtClean="0"/>
              <a:t>theses</a:t>
            </a:r>
          </a:p>
          <a:p>
            <a:pPr lvl="1"/>
            <a:r>
              <a:rPr lang="en-US" sz="2000" dirty="0" smtClean="0"/>
              <a:t>contended </a:t>
            </a:r>
            <a:r>
              <a:rPr lang="en-US" sz="2000" dirty="0"/>
              <a:t>that attachment to theses is a form of </a:t>
            </a:r>
            <a:r>
              <a:rPr lang="en-US" sz="2000" i="1" dirty="0" err="1" smtClean="0"/>
              <a:t>taṇha</a:t>
            </a:r>
            <a:r>
              <a:rPr lang="en-US" sz="2000" i="1" dirty="0" smtClean="0"/>
              <a:t>̄</a:t>
            </a:r>
            <a:endParaRPr lang="en-US" sz="2000" dirty="0"/>
          </a:p>
          <a:p>
            <a:pPr lvl="1"/>
            <a:r>
              <a:rPr lang="en-US" sz="2000" dirty="0" smtClean="0"/>
              <a:t>argued </a:t>
            </a:r>
            <a:r>
              <a:rPr lang="en-US" sz="2000" dirty="0"/>
              <a:t>“for” emptiness (</a:t>
            </a:r>
            <a:r>
              <a:rPr lang="en-US" sz="2000" dirty="0" err="1"/>
              <a:t>śūnyata</a:t>
            </a:r>
            <a:r>
              <a:rPr lang="en-US" sz="2000" dirty="0"/>
              <a:t>̄ -- “zero-ness”)</a:t>
            </a:r>
          </a:p>
          <a:p>
            <a:pPr marL="514350" indent="-457200"/>
            <a:r>
              <a:rPr lang="en-US" sz="2400" dirty="0" err="1" smtClean="0"/>
              <a:t>Dignāga’s</a:t>
            </a:r>
            <a:r>
              <a:rPr lang="en-US" sz="2400" dirty="0" smtClean="0"/>
              <a:t> </a:t>
            </a:r>
            <a:r>
              <a:rPr lang="en-US" sz="2400" i="1" dirty="0" err="1" smtClean="0"/>
              <a:t>pramāṇa</a:t>
            </a:r>
            <a:r>
              <a:rPr lang="en-US" sz="2400" dirty="0" smtClean="0"/>
              <a:t> program struck contemporary </a:t>
            </a:r>
            <a:r>
              <a:rPr lang="en-US" sz="2400" dirty="0" err="1" smtClean="0"/>
              <a:t>Madhyāmāka</a:t>
            </a:r>
            <a:r>
              <a:rPr lang="en-US" sz="2400" dirty="0" smtClean="0"/>
              <a:t> Buddhists as another instance of Buddhist reductionism and thirsting after theses</a:t>
            </a:r>
          </a:p>
          <a:p>
            <a:pPr marL="511175" indent="-457200"/>
            <a:r>
              <a:rPr lang="en-US" sz="2400" dirty="0" err="1" smtClean="0"/>
              <a:t>Candrakīrti</a:t>
            </a:r>
            <a:r>
              <a:rPr lang="en-US" sz="2400" dirty="0" smtClean="0"/>
              <a:t> (7</a:t>
            </a:r>
            <a:r>
              <a:rPr lang="en-US" sz="2400" baseline="30000" dirty="0" smtClean="0"/>
              <a:t>th</a:t>
            </a:r>
            <a:r>
              <a:rPr lang="en-US" sz="2400" dirty="0" smtClean="0"/>
              <a:t> century) seems to have critiqued </a:t>
            </a:r>
            <a:r>
              <a:rPr lang="en-US" sz="2400" dirty="0" err="1" smtClean="0"/>
              <a:t>Dignāga’s</a:t>
            </a:r>
            <a:r>
              <a:rPr lang="en-US" sz="2400" dirty="0" smtClean="0"/>
              <a:t> </a:t>
            </a:r>
            <a:r>
              <a:rPr lang="en-US" sz="2400" i="1" dirty="0" err="1" smtClean="0"/>
              <a:t>pramāṇa</a:t>
            </a:r>
            <a:r>
              <a:rPr lang="en-US" sz="2400" dirty="0" smtClean="0"/>
              <a:t> theory directly.</a:t>
            </a:r>
          </a:p>
          <a:p>
            <a:pPr lvl="1"/>
            <a:endParaRPr lang="en-US" dirty="0"/>
          </a:p>
        </p:txBody>
      </p:sp>
    </p:spTree>
    <p:extLst>
      <p:ext uri="{BB962C8B-B14F-4D97-AF65-F5344CB8AC3E}">
        <p14:creationId xmlns:p14="http://schemas.microsoft.com/office/powerpoint/2010/main" val="4102510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Candrakīrti’s</a:t>
            </a:r>
            <a:r>
              <a:rPr lang="en-US" dirty="0"/>
              <a:t> </a:t>
            </a:r>
            <a:r>
              <a:rPr lang="en-US" dirty="0" smtClean="0"/>
              <a:t>Criticisms of </a:t>
            </a:r>
            <a:r>
              <a:rPr lang="en-US" dirty="0" err="1" smtClean="0"/>
              <a:t>Dignāga’s</a:t>
            </a:r>
            <a:r>
              <a:rPr lang="en-US" dirty="0" smtClean="0"/>
              <a:t> </a:t>
            </a:r>
            <a:r>
              <a:rPr lang="en-US" i="1" dirty="0" err="1" smtClean="0"/>
              <a:t>Pramāṇa</a:t>
            </a:r>
            <a:r>
              <a:rPr lang="en-US" i="1" dirty="0" smtClean="0"/>
              <a:t> </a:t>
            </a:r>
            <a:r>
              <a:rPr lang="en-US" dirty="0" smtClean="0"/>
              <a:t>theory</a:t>
            </a:r>
            <a:endParaRPr lang="en-US" dirty="0"/>
          </a:p>
        </p:txBody>
      </p:sp>
      <p:sp>
        <p:nvSpPr>
          <p:cNvPr id="3" name="Content Placeholder 2"/>
          <p:cNvSpPr>
            <a:spLocks noGrp="1"/>
          </p:cNvSpPr>
          <p:nvPr>
            <p:ph idx="1"/>
          </p:nvPr>
        </p:nvSpPr>
        <p:spPr/>
        <p:txBody>
          <a:bodyPr>
            <a:normAutofit fontScale="92500" lnSpcReduction="20000"/>
          </a:bodyPr>
          <a:lstStyle/>
          <a:p>
            <a:r>
              <a:rPr lang="en-US" sz="2200" dirty="0" smtClean="0"/>
              <a:t>What </a:t>
            </a:r>
            <a:r>
              <a:rPr lang="en-US" sz="2200" dirty="0" err="1"/>
              <a:t>Digna</a:t>
            </a:r>
            <a:r>
              <a:rPr lang="en-US" sz="2200" dirty="0" err="1" smtClean="0"/>
              <a:t>̄ga</a:t>
            </a:r>
            <a:r>
              <a:rPr lang="en-US" sz="2200" dirty="0" smtClean="0"/>
              <a:t> calls “perception” is nothing like what people in/of the world think of as perception</a:t>
            </a:r>
          </a:p>
          <a:p>
            <a:r>
              <a:rPr lang="en-US" sz="2200" dirty="0" smtClean="0"/>
              <a:t>What people in/of the world consider perception (e.g., seeing enduring objects, such as people, cows, and pots) would also have to operate through exclusion-of-the-other</a:t>
            </a:r>
          </a:p>
          <a:p>
            <a:r>
              <a:rPr lang="en-US" sz="2200" dirty="0" err="1"/>
              <a:t>Dignāga</a:t>
            </a:r>
            <a:r>
              <a:rPr lang="en-US" sz="2200" dirty="0"/>
              <a:t> uses </a:t>
            </a:r>
            <a:r>
              <a:rPr lang="en-US" sz="2200" dirty="0" smtClean="0"/>
              <a:t>“</a:t>
            </a:r>
            <a:r>
              <a:rPr lang="en-US" sz="2200" i="1" dirty="0" err="1" smtClean="0"/>
              <a:t>svalakṣaṇa</a:t>
            </a:r>
            <a:r>
              <a:rPr lang="en-US" sz="2200" dirty="0" smtClean="0"/>
              <a:t>” in a weird way too, treating it as a noun instead of an adjective</a:t>
            </a:r>
          </a:p>
          <a:p>
            <a:r>
              <a:rPr lang="en-US" sz="2200" dirty="0" smtClean="0"/>
              <a:t>And </a:t>
            </a:r>
            <a:r>
              <a:rPr lang="en-US" sz="2200" b="1" i="1" dirty="0" smtClean="0"/>
              <a:t>what</a:t>
            </a:r>
            <a:r>
              <a:rPr lang="en-US" sz="2200" dirty="0" smtClean="0"/>
              <a:t> is gained by this new doctrine that </a:t>
            </a:r>
          </a:p>
          <a:p>
            <a:pPr lvl="1"/>
            <a:r>
              <a:rPr lang="en-US" sz="2000" dirty="0" smtClean="0"/>
              <a:t>a) expressible knowledge isn’t truly “knowledge,” </a:t>
            </a:r>
          </a:p>
          <a:p>
            <a:pPr lvl="1"/>
            <a:r>
              <a:rPr lang="en-US" sz="2000" dirty="0" smtClean="0"/>
              <a:t>b) true knowledge is inexpressible, and </a:t>
            </a:r>
          </a:p>
          <a:p>
            <a:pPr lvl="1"/>
            <a:r>
              <a:rPr lang="en-US" sz="2000" dirty="0" smtClean="0"/>
              <a:t>c) only unique, momentary particulars are real??</a:t>
            </a:r>
          </a:p>
          <a:p>
            <a:r>
              <a:rPr lang="en-US" sz="2200" dirty="0" smtClean="0"/>
              <a:t>Why replace views and practices of folk in/of the world with these (also imperfect &amp; utterly </a:t>
            </a:r>
            <a:r>
              <a:rPr lang="en-US" sz="2200" dirty="0" smtClean="0"/>
              <a:t>impracticable</a:t>
            </a:r>
            <a:r>
              <a:rPr lang="en-US" sz="2200" dirty="0" smtClean="0"/>
              <a:t>) views and practices?</a:t>
            </a:r>
          </a:p>
          <a:p>
            <a:r>
              <a:rPr lang="en-US" sz="2200" dirty="0" smtClean="0"/>
              <a:t>We’d be better off sticking to the views and practices of people in/of the world</a:t>
            </a:r>
            <a:endParaRPr lang="en-US" sz="2200" dirty="0"/>
          </a:p>
        </p:txBody>
      </p:sp>
    </p:spTree>
    <p:extLst>
      <p:ext uri="{BB962C8B-B14F-4D97-AF65-F5344CB8AC3E}">
        <p14:creationId xmlns:p14="http://schemas.microsoft.com/office/powerpoint/2010/main" val="131635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17250"/>
            <a:ext cx="8229600" cy="5508913"/>
          </a:xfrm>
        </p:spPr>
        <p:txBody>
          <a:bodyPr/>
          <a:lstStyle/>
          <a:p>
            <a:pPr marL="0" indent="0">
              <a:buNone/>
            </a:pPr>
            <a:r>
              <a:rPr lang="en-US" dirty="0"/>
              <a:t>What is philosophy?</a:t>
            </a:r>
          </a:p>
          <a:p>
            <a:pPr marL="0" indent="0">
              <a:buNone/>
            </a:pPr>
            <a:r>
              <a:rPr lang="en-US" dirty="0"/>
              <a:t> </a:t>
            </a:r>
          </a:p>
          <a:p>
            <a:pPr marL="857250" lvl="1" indent="-457200"/>
            <a:r>
              <a:rPr lang="en-US" dirty="0"/>
              <a:t>An </a:t>
            </a:r>
            <a:r>
              <a:rPr lang="en-US" i="1" dirty="0"/>
              <a:t>intellectual ethnicity </a:t>
            </a:r>
            <a:r>
              <a:rPr lang="en-US" dirty="0"/>
              <a:t>(V. </a:t>
            </a:r>
            <a:r>
              <a:rPr lang="en-US" dirty="0" err="1"/>
              <a:t>Mudimbe</a:t>
            </a:r>
            <a:r>
              <a:rPr lang="en-US" dirty="0"/>
              <a:t>)? </a:t>
            </a:r>
          </a:p>
          <a:p>
            <a:pPr marL="857250" lvl="1" indent="-457200"/>
            <a:r>
              <a:rPr lang="en-US" dirty="0"/>
              <a:t>One notion: a transcultural and </a:t>
            </a:r>
            <a:r>
              <a:rPr lang="en-US" dirty="0" err="1"/>
              <a:t>transhistorical</a:t>
            </a:r>
            <a:r>
              <a:rPr lang="en-US" dirty="0"/>
              <a:t> practice, propelled by </a:t>
            </a:r>
            <a:r>
              <a:rPr lang="en-US" dirty="0" smtClean="0"/>
              <a:t>competing </a:t>
            </a:r>
            <a:r>
              <a:rPr lang="en-US" dirty="0"/>
              <a:t>imperatives:</a:t>
            </a:r>
          </a:p>
          <a:p>
            <a:pPr marL="400050" lvl="1" indent="0">
              <a:buNone/>
            </a:pPr>
            <a:endParaRPr lang="en-US" sz="800" dirty="0"/>
          </a:p>
          <a:p>
            <a:pPr marL="1257300" lvl="2" indent="-457200"/>
            <a:r>
              <a:rPr lang="en-US" dirty="0" smtClean="0"/>
              <a:t>To critique </a:t>
            </a:r>
            <a:r>
              <a:rPr lang="en-US" dirty="0"/>
              <a:t>contemporary practices, concepts, and norms, and….</a:t>
            </a:r>
          </a:p>
          <a:p>
            <a:pPr marL="1257300" lvl="2" indent="-457200"/>
            <a:r>
              <a:rPr lang="en-US" smtClean="0"/>
              <a:t>To engage </a:t>
            </a:r>
            <a:r>
              <a:rPr lang="en-US" dirty="0"/>
              <a:t>and act in the world</a:t>
            </a:r>
          </a:p>
          <a:p>
            <a:pPr marL="1257300" lvl="2" indent="-457200"/>
            <a:endParaRPr lang="en-US" dirty="0" smtClean="0"/>
          </a:p>
          <a:p>
            <a:pPr marL="400050" lvl="1" indent="0">
              <a:buNone/>
            </a:pPr>
            <a:endParaRPr lang="en-US" dirty="0"/>
          </a:p>
        </p:txBody>
      </p:sp>
    </p:spTree>
    <p:extLst>
      <p:ext uri="{BB962C8B-B14F-4D97-AF65-F5344CB8AC3E}">
        <p14:creationId xmlns:p14="http://schemas.microsoft.com/office/powerpoint/2010/main" val="4091265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969029"/>
          </a:xfrm>
        </p:spPr>
        <p:txBody>
          <a:bodyPr>
            <a:normAutofit fontScale="90000"/>
          </a:bodyPr>
          <a:lstStyle/>
          <a:p>
            <a:r>
              <a:rPr lang="en-US" dirty="0" err="1" smtClean="0"/>
              <a:t>Candrakīrti’s</a:t>
            </a:r>
            <a:r>
              <a:rPr lang="en-US" dirty="0" smtClean="0"/>
              <a:t> Praise for </a:t>
            </a:r>
            <a:r>
              <a:rPr lang="en-US" i="1" dirty="0" err="1" smtClean="0"/>
              <a:t>lokasaṃvṛtisatya</a:t>
            </a:r>
            <a:r>
              <a:rPr lang="en-US" dirty="0" smtClean="0"/>
              <a:t> and </a:t>
            </a:r>
            <a:r>
              <a:rPr lang="en-US" i="1" dirty="0" err="1" smtClean="0"/>
              <a:t>lokavyavahāra</a:t>
            </a:r>
            <a:endParaRPr lang="en-US" dirty="0"/>
          </a:p>
        </p:txBody>
      </p:sp>
      <p:sp>
        <p:nvSpPr>
          <p:cNvPr id="3" name="Content Placeholder 2"/>
          <p:cNvSpPr>
            <a:spLocks noGrp="1"/>
          </p:cNvSpPr>
          <p:nvPr>
            <p:ph idx="1"/>
          </p:nvPr>
        </p:nvSpPr>
        <p:spPr>
          <a:xfrm>
            <a:off x="457200" y="2102556"/>
            <a:ext cx="8229600" cy="3727274"/>
          </a:xfrm>
        </p:spPr>
        <p:txBody>
          <a:bodyPr>
            <a:normAutofit fontScale="92500" lnSpcReduction="10000"/>
          </a:bodyPr>
          <a:lstStyle/>
          <a:p>
            <a:r>
              <a:rPr lang="en-US" sz="2400" dirty="0" smtClean="0"/>
              <a:t>“</a:t>
            </a:r>
            <a:r>
              <a:rPr lang="en-US" sz="2400" i="1" dirty="0" err="1" smtClean="0"/>
              <a:t>satya</a:t>
            </a:r>
            <a:r>
              <a:rPr lang="en-US" sz="2400" dirty="0" smtClean="0"/>
              <a:t>” – “truth” / “existence”</a:t>
            </a:r>
          </a:p>
          <a:p>
            <a:r>
              <a:rPr lang="en-US" sz="2400" dirty="0" smtClean="0"/>
              <a:t>“</a:t>
            </a:r>
            <a:r>
              <a:rPr lang="en-US" sz="2400" dirty="0" err="1" smtClean="0"/>
              <a:t>s</a:t>
            </a:r>
            <a:r>
              <a:rPr lang="en-US" sz="2400" i="1" dirty="0" err="1" smtClean="0"/>
              <a:t>amvṛti</a:t>
            </a:r>
            <a:r>
              <a:rPr lang="en-US" sz="2400" dirty="0" smtClean="0"/>
              <a:t>” – “concealed,” “covered”</a:t>
            </a:r>
          </a:p>
          <a:p>
            <a:r>
              <a:rPr lang="en-US" sz="2400" dirty="0" smtClean="0"/>
              <a:t>“</a:t>
            </a:r>
            <a:r>
              <a:rPr lang="en-US" sz="2400" i="1" dirty="0" err="1" smtClean="0"/>
              <a:t>loka</a:t>
            </a:r>
            <a:r>
              <a:rPr lang="en-US" sz="2400" dirty="0" smtClean="0"/>
              <a:t>” – “people,” “folk,” “the world”</a:t>
            </a:r>
          </a:p>
          <a:p>
            <a:r>
              <a:rPr lang="en-US" sz="2400" dirty="0" smtClean="0"/>
              <a:t>“</a:t>
            </a:r>
            <a:r>
              <a:rPr lang="en-US" sz="2400" i="1" dirty="0" err="1" smtClean="0"/>
              <a:t>vyavahāra</a:t>
            </a:r>
            <a:r>
              <a:rPr lang="en-US" sz="2400" dirty="0" smtClean="0"/>
              <a:t>” – “practices,” “agreements”</a:t>
            </a:r>
          </a:p>
          <a:p>
            <a:endParaRPr lang="en-US" sz="2400" dirty="0" smtClean="0"/>
          </a:p>
          <a:p>
            <a:pPr marL="0" indent="0">
              <a:buNone/>
            </a:pPr>
            <a:r>
              <a:rPr lang="en-US" sz="2400" i="1" u="sng" dirty="0" err="1" smtClean="0"/>
              <a:t>Lokasaṃvṛtisatya</a:t>
            </a:r>
            <a:r>
              <a:rPr lang="en-US" sz="2400" dirty="0" smtClean="0"/>
              <a:t>: The </a:t>
            </a:r>
            <a:r>
              <a:rPr lang="en-US" sz="2400" dirty="0"/>
              <a:t>(</a:t>
            </a:r>
            <a:r>
              <a:rPr lang="en-US" sz="2400" dirty="0" smtClean="0"/>
              <a:t>pseudo / benighted) </a:t>
            </a:r>
            <a:r>
              <a:rPr lang="en-US" sz="2400" dirty="0"/>
              <a:t>“truths” and “realities</a:t>
            </a:r>
            <a:r>
              <a:rPr lang="en-US" sz="2400" dirty="0" smtClean="0"/>
              <a:t>” of folk </a:t>
            </a:r>
            <a:r>
              <a:rPr lang="en-US" sz="2400" dirty="0"/>
              <a:t>in/of the </a:t>
            </a:r>
            <a:r>
              <a:rPr lang="en-US" sz="2400" dirty="0" smtClean="0"/>
              <a:t>world. (Frequently translated as “conventional truth”)</a:t>
            </a:r>
          </a:p>
          <a:p>
            <a:pPr marL="0" indent="0">
              <a:buNone/>
            </a:pPr>
            <a:endParaRPr lang="en-US" sz="2400" dirty="0" smtClean="0"/>
          </a:p>
          <a:p>
            <a:pPr marL="0" indent="0">
              <a:buNone/>
            </a:pPr>
            <a:r>
              <a:rPr lang="en-US" sz="2400" i="1" u="sng" dirty="0" err="1" smtClean="0"/>
              <a:t>Lokavyavahāra</a:t>
            </a:r>
            <a:r>
              <a:rPr lang="en-US" sz="2400" dirty="0" smtClean="0"/>
              <a:t>: The practices of folk in/of the world. (Frequently translated as “conventional practice”)</a:t>
            </a:r>
            <a:endParaRPr lang="en-US" sz="2400" i="1" dirty="0"/>
          </a:p>
        </p:txBody>
      </p:sp>
    </p:spTree>
    <p:extLst>
      <p:ext uri="{BB962C8B-B14F-4D97-AF65-F5344CB8AC3E}">
        <p14:creationId xmlns:p14="http://schemas.microsoft.com/office/powerpoint/2010/main" val="3791366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a:t>Jñā</a:t>
            </a:r>
            <a:r>
              <a:rPr lang="en-US" sz="3600" dirty="0" err="1" smtClean="0"/>
              <a:t>naśrimitra’s</a:t>
            </a:r>
            <a:r>
              <a:rPr lang="en-US" sz="3600" dirty="0" smtClean="0"/>
              <a:t> Buddhist Philosophy of Language</a:t>
            </a:r>
            <a:endParaRPr lang="en-US" sz="3600" dirty="0"/>
          </a:p>
        </p:txBody>
      </p:sp>
      <p:sp>
        <p:nvSpPr>
          <p:cNvPr id="3" name="Content Placeholder 2"/>
          <p:cNvSpPr>
            <a:spLocks noGrp="1"/>
          </p:cNvSpPr>
          <p:nvPr>
            <p:ph idx="1"/>
          </p:nvPr>
        </p:nvSpPr>
        <p:spPr/>
        <p:txBody>
          <a:bodyPr>
            <a:normAutofit fontScale="92500"/>
          </a:bodyPr>
          <a:lstStyle/>
          <a:p>
            <a:r>
              <a:rPr lang="en-US" sz="2000" dirty="0" smtClean="0"/>
              <a:t>11</a:t>
            </a:r>
            <a:r>
              <a:rPr lang="en-US" sz="2000" baseline="30000" dirty="0" smtClean="0"/>
              <a:t>th</a:t>
            </a:r>
            <a:r>
              <a:rPr lang="en-US" sz="2000" dirty="0" smtClean="0"/>
              <a:t> century CE Buddhist philosopher; one of last in the </a:t>
            </a:r>
            <a:r>
              <a:rPr lang="en-US" sz="2000" i="1" dirty="0" err="1" smtClean="0"/>
              <a:t>pramāṇa</a:t>
            </a:r>
            <a:r>
              <a:rPr lang="en-US" sz="2000" i="1" dirty="0" smtClean="0"/>
              <a:t> </a:t>
            </a:r>
            <a:r>
              <a:rPr lang="en-US" sz="2000" dirty="0" smtClean="0"/>
              <a:t>tradition</a:t>
            </a:r>
          </a:p>
          <a:p>
            <a:r>
              <a:rPr lang="en-US" sz="2000" dirty="0" smtClean="0"/>
              <a:t>Influenced by Buddhist </a:t>
            </a:r>
            <a:r>
              <a:rPr lang="en-US" sz="2000" i="1" dirty="0" err="1" smtClean="0"/>
              <a:t>apoha</a:t>
            </a:r>
            <a:r>
              <a:rPr lang="en-US" sz="2000" dirty="0" smtClean="0"/>
              <a:t> philosophies of language *and* </a:t>
            </a:r>
            <a:r>
              <a:rPr lang="en-US" sz="2000" dirty="0" err="1" smtClean="0"/>
              <a:t>Candraki</a:t>
            </a:r>
            <a:r>
              <a:rPr lang="en-US" sz="2000" dirty="0" err="1"/>
              <a:t>̄</a:t>
            </a:r>
            <a:r>
              <a:rPr lang="en-US" sz="2000" dirty="0" err="1" smtClean="0"/>
              <a:t>rti’s</a:t>
            </a:r>
            <a:r>
              <a:rPr lang="en-US" sz="2000" dirty="0" smtClean="0"/>
              <a:t> and others’ appeals to conventional truth.</a:t>
            </a:r>
          </a:p>
          <a:p>
            <a:r>
              <a:rPr lang="en-US" sz="2000" dirty="0" smtClean="0"/>
              <a:t>The central thesis of his </a:t>
            </a:r>
            <a:r>
              <a:rPr lang="en-US" sz="2000" i="1" dirty="0" smtClean="0"/>
              <a:t>Monograph on Exclusion </a:t>
            </a:r>
            <a:r>
              <a:rPr lang="en-US" sz="2000" dirty="0" smtClean="0"/>
              <a:t>is that “all things (</a:t>
            </a:r>
            <a:r>
              <a:rPr lang="en-US" sz="2000" i="1" dirty="0" smtClean="0"/>
              <a:t>dharma</a:t>
            </a:r>
            <a:r>
              <a:rPr lang="en-US" sz="2000" dirty="0" smtClean="0"/>
              <a:t>-s) are inexpressible”</a:t>
            </a:r>
          </a:p>
          <a:p>
            <a:r>
              <a:rPr lang="en-US" sz="2000" dirty="0" smtClean="0"/>
              <a:t>He supports </a:t>
            </a:r>
            <a:r>
              <a:rPr lang="en-US" sz="2000" dirty="0"/>
              <a:t>this universal ineffability </a:t>
            </a:r>
            <a:r>
              <a:rPr lang="en-US" sz="2000" dirty="0" smtClean="0"/>
              <a:t>thesis by arguing that “exclusion is what is revealed by words and inferential reasons.”</a:t>
            </a:r>
          </a:p>
          <a:p>
            <a:r>
              <a:rPr lang="en-US" sz="2000" dirty="0" smtClean="0"/>
              <a:t>Like his predecessors, he also accepts and builds on notions of “conventional truth” (</a:t>
            </a:r>
            <a:r>
              <a:rPr lang="en-US" sz="2000" i="1" dirty="0" err="1" smtClean="0"/>
              <a:t>lokasamvṛtisatya</a:t>
            </a:r>
            <a:r>
              <a:rPr lang="en-US" sz="2000" dirty="0" smtClean="0"/>
              <a:t>). Specifically, he says that conventional truth can warrant “conditionally adopted positions” (</a:t>
            </a:r>
            <a:r>
              <a:rPr lang="en-US" sz="2000" i="1" dirty="0" err="1" smtClean="0"/>
              <a:t>vyavastha</a:t>
            </a:r>
            <a:r>
              <a:rPr lang="en-US" sz="2000" i="1" dirty="0" smtClean="0"/>
              <a:t>̄</a:t>
            </a:r>
            <a:r>
              <a:rPr lang="en-US" sz="2000" dirty="0" smtClean="0"/>
              <a:t>-s) (93).</a:t>
            </a:r>
          </a:p>
          <a:p>
            <a:r>
              <a:rPr lang="en-US" sz="2000" dirty="0" smtClean="0"/>
              <a:t>According to </a:t>
            </a:r>
            <a:r>
              <a:rPr lang="en-US" sz="2000" dirty="0" err="1" smtClean="0"/>
              <a:t>Parimal</a:t>
            </a:r>
            <a:r>
              <a:rPr lang="en-US" sz="2000" dirty="0" smtClean="0"/>
              <a:t> </a:t>
            </a:r>
            <a:r>
              <a:rPr lang="en-US" sz="2000" dirty="0" err="1" smtClean="0"/>
              <a:t>Patil</a:t>
            </a:r>
            <a:r>
              <a:rPr lang="en-US" sz="2000" dirty="0" smtClean="0"/>
              <a:t>, these conditionally adopted positions function as “white lies.”</a:t>
            </a:r>
          </a:p>
          <a:p>
            <a:r>
              <a:rPr lang="en-US" sz="2000" dirty="0" smtClean="0"/>
              <a:t>Are </a:t>
            </a:r>
            <a:r>
              <a:rPr lang="en-US" sz="2000" i="1" dirty="0" err="1" smtClean="0"/>
              <a:t>apoha</a:t>
            </a:r>
            <a:r>
              <a:rPr lang="en-US" sz="2000" dirty="0" smtClean="0"/>
              <a:t> and appeals to </a:t>
            </a:r>
            <a:r>
              <a:rPr lang="en-US" sz="2000" i="1" dirty="0" err="1" smtClean="0"/>
              <a:t>vyavastha</a:t>
            </a:r>
            <a:r>
              <a:rPr lang="en-US" sz="2000" i="1" dirty="0" smtClean="0"/>
              <a:t>̄</a:t>
            </a:r>
            <a:r>
              <a:rPr lang="en-US" sz="2000" dirty="0" smtClean="0"/>
              <a:t>-s merely clever, yet dubious rhetorical devices?</a:t>
            </a:r>
          </a:p>
        </p:txBody>
      </p:sp>
    </p:spTree>
    <p:extLst>
      <p:ext uri="{BB962C8B-B14F-4D97-AF65-F5344CB8AC3E}">
        <p14:creationId xmlns:p14="http://schemas.microsoft.com/office/powerpoint/2010/main" val="1534381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t>Jñānaśrimitra’s</a:t>
            </a:r>
            <a:r>
              <a:rPr lang="en-US" sz="3600" dirty="0" smtClean="0"/>
              <a:t> Concept of “Conditionally Adopted Positions”</a:t>
            </a:r>
            <a:endParaRPr lang="en-US" sz="3600" dirty="0"/>
          </a:p>
        </p:txBody>
      </p:sp>
      <p:sp>
        <p:nvSpPr>
          <p:cNvPr id="3" name="Content Placeholder 2"/>
          <p:cNvSpPr>
            <a:spLocks noGrp="1"/>
          </p:cNvSpPr>
          <p:nvPr>
            <p:ph idx="1"/>
          </p:nvPr>
        </p:nvSpPr>
        <p:spPr/>
        <p:txBody>
          <a:bodyPr>
            <a:normAutofit/>
          </a:bodyPr>
          <a:lstStyle/>
          <a:p>
            <a:r>
              <a:rPr lang="en-US" sz="2000" i="1" dirty="0" err="1" smtClean="0"/>
              <a:t>Vyavastha</a:t>
            </a:r>
            <a:r>
              <a:rPr lang="en-US" sz="2000" i="1" dirty="0" smtClean="0"/>
              <a:t>̄</a:t>
            </a:r>
            <a:r>
              <a:rPr lang="en-US" sz="2000" dirty="0" smtClean="0"/>
              <a:t>-s are warranted either by conventional or ultimate truth</a:t>
            </a:r>
          </a:p>
          <a:p>
            <a:r>
              <a:rPr lang="en-US" sz="2000" dirty="0" smtClean="0"/>
              <a:t>Conventional truth “consists in the understanding of ordinary people” – i.e., folk in/of the world – “and is the universally accepted basis for action and inaction” [229.14].</a:t>
            </a:r>
          </a:p>
          <a:p>
            <a:r>
              <a:rPr lang="en-US" sz="2000" dirty="0" smtClean="0"/>
              <a:t>By the standard of ultimate truth, i.e., what is really the case, </a:t>
            </a:r>
            <a:r>
              <a:rPr lang="en-US" sz="2000" i="1" dirty="0" err="1" smtClean="0"/>
              <a:t>vyavastha</a:t>
            </a:r>
            <a:r>
              <a:rPr lang="en-US" sz="2000" i="1" dirty="0" smtClean="0"/>
              <a:t>̄</a:t>
            </a:r>
            <a:r>
              <a:rPr lang="en-US" sz="2000" dirty="0" smtClean="0"/>
              <a:t>-s are always false. Yet a conditionally adopted position can be warranted by ultimate truth if, relative to what is really the case, it is somehow less benighted than another position (i.e., it leads to the cessation of the thirsts that propel an inquiry).</a:t>
            </a:r>
          </a:p>
          <a:p>
            <a:r>
              <a:rPr lang="en-US" sz="2000" dirty="0" smtClean="0"/>
              <a:t>Rather than a dichotomy between “ultimate truth” and “conventional truth,” we have ultimate truth, which is inexpressible and provides no apparent basis for practical action, and various orders of conventional truth, distinguished by  their degrees of practical efficacy [231.03].</a:t>
            </a:r>
          </a:p>
          <a:p>
            <a:pPr marL="0" indent="0">
              <a:buNone/>
            </a:pPr>
            <a:endParaRPr lang="en-US" sz="2400" dirty="0"/>
          </a:p>
        </p:txBody>
      </p:sp>
    </p:spTree>
    <p:extLst>
      <p:ext uri="{BB962C8B-B14F-4D97-AF65-F5344CB8AC3E}">
        <p14:creationId xmlns:p14="http://schemas.microsoft.com/office/powerpoint/2010/main" val="2953847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t>Jñānaśrimitra’s</a:t>
            </a:r>
            <a:r>
              <a:rPr lang="en-US" sz="3600" dirty="0"/>
              <a:t> </a:t>
            </a:r>
            <a:r>
              <a:rPr lang="en-US" sz="3600" i="1" dirty="0" err="1" smtClean="0"/>
              <a:t>Pramāṇa-vāda</a:t>
            </a:r>
            <a:endParaRPr lang="en-US" sz="3600" i="1" dirty="0"/>
          </a:p>
        </p:txBody>
      </p:sp>
      <p:sp>
        <p:nvSpPr>
          <p:cNvPr id="3" name="Content Placeholder 2"/>
          <p:cNvSpPr>
            <a:spLocks noGrp="1"/>
          </p:cNvSpPr>
          <p:nvPr>
            <p:ph idx="1"/>
          </p:nvPr>
        </p:nvSpPr>
        <p:spPr/>
        <p:txBody>
          <a:bodyPr>
            <a:normAutofit/>
          </a:bodyPr>
          <a:lstStyle/>
          <a:p>
            <a:pPr>
              <a:buFont typeface="Wingdings" charset="2"/>
              <a:buChar char="Ø"/>
            </a:pPr>
            <a:r>
              <a:rPr lang="en-US" sz="2400" dirty="0" smtClean="0"/>
              <a:t>4 apparently contrary theses about reference</a:t>
            </a:r>
          </a:p>
          <a:p>
            <a:pPr>
              <a:buFont typeface="Wingdings" charset="2"/>
              <a:buChar char="Ø"/>
            </a:pPr>
            <a:r>
              <a:rPr lang="en-US" sz="2400" dirty="0"/>
              <a:t>4</a:t>
            </a:r>
            <a:r>
              <a:rPr lang="en-US" sz="2400" dirty="0" smtClean="0"/>
              <a:t> apparently contrary theses about the place of </a:t>
            </a:r>
            <a:r>
              <a:rPr lang="en-US" sz="2400" i="1" dirty="0" err="1" smtClean="0"/>
              <a:t>apoha</a:t>
            </a:r>
            <a:r>
              <a:rPr lang="en-US" sz="2400" dirty="0" smtClean="0"/>
              <a:t> (exclusion) in meaning</a:t>
            </a:r>
          </a:p>
          <a:p>
            <a:pPr>
              <a:buFont typeface="Wingdings" charset="2"/>
              <a:buChar char="Ø"/>
            </a:pPr>
            <a:r>
              <a:rPr lang="en-US" sz="2400" dirty="0" smtClean="0"/>
              <a:t>All are conditionally adopted positions </a:t>
            </a:r>
          </a:p>
          <a:p>
            <a:pPr>
              <a:buFont typeface="Wingdings" charset="2"/>
              <a:buChar char="Ø"/>
            </a:pPr>
            <a:r>
              <a:rPr lang="en-US" sz="2400" dirty="0" smtClean="0"/>
              <a:t>Concept of </a:t>
            </a:r>
            <a:r>
              <a:rPr lang="en-US" sz="2400" i="1" dirty="0" err="1" smtClean="0"/>
              <a:t>vyavastha</a:t>
            </a:r>
            <a:r>
              <a:rPr lang="en-US" sz="2400" i="1" dirty="0" smtClean="0"/>
              <a:t>̄</a:t>
            </a:r>
            <a:r>
              <a:rPr lang="en-US" sz="2400" dirty="0" smtClean="0"/>
              <a:t>-s enables a distinct style of dialectical philosophizing [the </a:t>
            </a:r>
            <a:r>
              <a:rPr lang="en-US" sz="2400" dirty="0" err="1" smtClean="0"/>
              <a:t>Jñānaśrimitra’c</a:t>
            </a:r>
            <a:r>
              <a:rPr lang="en-US" sz="2400" dirty="0" smtClean="0"/>
              <a:t> Method?]</a:t>
            </a:r>
          </a:p>
        </p:txBody>
      </p:sp>
    </p:spTree>
    <p:extLst>
      <p:ext uri="{BB962C8B-B14F-4D97-AF65-F5344CB8AC3E}">
        <p14:creationId xmlns:p14="http://schemas.microsoft.com/office/powerpoint/2010/main" val="2676849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t>Jñānaśrimitra</a:t>
            </a:r>
            <a:r>
              <a:rPr lang="en-US" sz="3600" dirty="0" smtClean="0"/>
              <a:t> on Reference</a:t>
            </a:r>
            <a:endParaRPr lang="en-US" sz="3600" dirty="0"/>
          </a:p>
        </p:txBody>
      </p:sp>
      <p:sp>
        <p:nvSpPr>
          <p:cNvPr id="3" name="Content Placeholder 2"/>
          <p:cNvSpPr>
            <a:spLocks noGrp="1"/>
          </p:cNvSpPr>
          <p:nvPr>
            <p:ph idx="1"/>
          </p:nvPr>
        </p:nvSpPr>
        <p:spPr>
          <a:xfrm>
            <a:off x="457200" y="1222630"/>
            <a:ext cx="8229600" cy="4903534"/>
          </a:xfrm>
        </p:spPr>
        <p:txBody>
          <a:bodyPr>
            <a:normAutofit/>
          </a:bodyPr>
          <a:lstStyle/>
          <a:p>
            <a:pPr marL="0" indent="0" algn="ctr">
              <a:buNone/>
            </a:pPr>
            <a:r>
              <a:rPr lang="en-US" u="sng" dirty="0" smtClean="0"/>
              <a:t>Four Contrary </a:t>
            </a:r>
            <a:r>
              <a:rPr lang="en-US" i="1" u="sng" dirty="0" err="1" smtClean="0"/>
              <a:t>Vyavastha</a:t>
            </a:r>
            <a:r>
              <a:rPr lang="en-US" i="1" u="sng" dirty="0" smtClean="0"/>
              <a:t>̄</a:t>
            </a:r>
            <a:r>
              <a:rPr lang="en-US" u="sng" dirty="0" smtClean="0"/>
              <a:t>-s</a:t>
            </a:r>
          </a:p>
          <a:p>
            <a:pPr marL="0" indent="0" algn="ctr">
              <a:buNone/>
            </a:pPr>
            <a:endParaRPr lang="en-US" sz="2200" dirty="0" smtClean="0"/>
          </a:p>
          <a:p>
            <a:pPr marL="514350" indent="-514350">
              <a:buFont typeface="+mj-lt"/>
              <a:buAutoNum type="arabicPeriod"/>
            </a:pPr>
            <a:r>
              <a:rPr lang="en-US" sz="2000" u="sng" dirty="0" smtClean="0"/>
              <a:t>Words primarily express external objects</a:t>
            </a:r>
            <a:r>
              <a:rPr lang="en-US" sz="2000" dirty="0" smtClean="0"/>
              <a:t>, rather than mental images</a:t>
            </a:r>
          </a:p>
          <a:p>
            <a:pPr marL="514350" indent="-514350" algn="ctr">
              <a:buFont typeface="+mj-lt"/>
              <a:buAutoNum type="arabicPeriod"/>
            </a:pPr>
            <a:endParaRPr lang="en-US" sz="1000" dirty="0" smtClean="0"/>
          </a:p>
          <a:p>
            <a:pPr marL="514350" indent="-514350">
              <a:buFont typeface="+mj-lt"/>
              <a:buAutoNum type="arabicPeriod"/>
            </a:pPr>
            <a:r>
              <a:rPr lang="en-US" sz="2000" u="sng" dirty="0" smtClean="0"/>
              <a:t>Words express objects as grounds for determination</a:t>
            </a:r>
            <a:r>
              <a:rPr lang="en-US" sz="2000" dirty="0" smtClean="0"/>
              <a:t>, rather than </a:t>
            </a:r>
            <a:r>
              <a:rPr lang="en-US" sz="2000" i="1" dirty="0" smtClean="0"/>
              <a:t>really </a:t>
            </a:r>
            <a:r>
              <a:rPr lang="en-US" sz="2000" dirty="0" smtClean="0"/>
              <a:t>expressing external objects.</a:t>
            </a:r>
          </a:p>
          <a:p>
            <a:pPr marL="514350" indent="-514350">
              <a:buFont typeface="+mj-lt"/>
              <a:buAutoNum type="arabicPeriod"/>
            </a:pPr>
            <a:endParaRPr lang="en-US" sz="1000" dirty="0" smtClean="0"/>
          </a:p>
          <a:p>
            <a:pPr marL="514350" indent="-514350">
              <a:buFont typeface="+mj-lt"/>
              <a:buAutoNum type="arabicPeriod" startAt="3"/>
            </a:pPr>
            <a:r>
              <a:rPr lang="en-US" sz="2000" u="sng" dirty="0"/>
              <a:t>Words express objects on the basis of an appearance</a:t>
            </a:r>
            <a:r>
              <a:rPr lang="en-US" sz="2000" dirty="0"/>
              <a:t>, rather than </a:t>
            </a:r>
            <a:r>
              <a:rPr lang="en-US" sz="2000" i="1" dirty="0"/>
              <a:t>really</a:t>
            </a:r>
            <a:r>
              <a:rPr lang="en-US" sz="2000" dirty="0"/>
              <a:t> expressing objects as grounds for determination</a:t>
            </a:r>
            <a:r>
              <a:rPr lang="en-US" sz="2000" dirty="0" smtClean="0"/>
              <a:t>.</a:t>
            </a:r>
          </a:p>
          <a:p>
            <a:pPr marL="514350" indent="-514350">
              <a:buFont typeface="+mj-lt"/>
              <a:buAutoNum type="arabicPeriod" startAt="3"/>
            </a:pPr>
            <a:endParaRPr lang="en-US" sz="1000" dirty="0"/>
          </a:p>
          <a:p>
            <a:pPr marL="514350" indent="-514350">
              <a:buFont typeface="+mj-lt"/>
              <a:buAutoNum type="arabicPeriod" startAt="3"/>
            </a:pPr>
            <a:r>
              <a:rPr lang="en-US" sz="2000" u="sng" dirty="0"/>
              <a:t>Words express nothing whatsoever</a:t>
            </a:r>
            <a:r>
              <a:rPr lang="en-US" sz="2000" dirty="0"/>
              <a:t>, rather than </a:t>
            </a:r>
            <a:r>
              <a:rPr lang="en-US" sz="2000" i="1" dirty="0"/>
              <a:t>really </a:t>
            </a:r>
            <a:r>
              <a:rPr lang="en-US" sz="2000" dirty="0"/>
              <a:t>expressing objects on the basis of an appearance</a:t>
            </a:r>
            <a:r>
              <a:rPr lang="en-US" sz="2000" dirty="0" smtClean="0"/>
              <a:t>.</a:t>
            </a:r>
            <a:endParaRPr lang="en-US" sz="2000" dirty="0"/>
          </a:p>
        </p:txBody>
      </p:sp>
      <p:sp>
        <p:nvSpPr>
          <p:cNvPr id="4" name="Down Arrow 3"/>
          <p:cNvSpPr/>
          <p:nvPr/>
        </p:nvSpPr>
        <p:spPr>
          <a:xfrm>
            <a:off x="4093089" y="2611440"/>
            <a:ext cx="379825" cy="22553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Down Arrow 4"/>
          <p:cNvSpPr/>
          <p:nvPr/>
        </p:nvSpPr>
        <p:spPr>
          <a:xfrm>
            <a:off x="4093089" y="4283224"/>
            <a:ext cx="379825" cy="22553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Down Arrow 5"/>
          <p:cNvSpPr/>
          <p:nvPr/>
        </p:nvSpPr>
        <p:spPr>
          <a:xfrm>
            <a:off x="4093089" y="3331696"/>
            <a:ext cx="379825" cy="22553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2569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Exclusion in </a:t>
            </a:r>
            <a:r>
              <a:rPr lang="en-US" sz="3200" dirty="0" err="1" smtClean="0"/>
              <a:t>Jñānaśrimitra’s</a:t>
            </a:r>
            <a:r>
              <a:rPr lang="en-US" sz="3200" dirty="0" smtClean="0"/>
              <a:t> Philosophy of Language</a:t>
            </a:r>
            <a:endParaRPr lang="en-US" sz="3200" dirty="0"/>
          </a:p>
        </p:txBody>
      </p:sp>
      <p:sp>
        <p:nvSpPr>
          <p:cNvPr id="3" name="Content Placeholder 2"/>
          <p:cNvSpPr>
            <a:spLocks noGrp="1"/>
          </p:cNvSpPr>
          <p:nvPr>
            <p:ph idx="1"/>
          </p:nvPr>
        </p:nvSpPr>
        <p:spPr/>
        <p:txBody>
          <a:bodyPr>
            <a:normAutofit/>
          </a:bodyPr>
          <a:lstStyle/>
          <a:p>
            <a:pPr marL="0" indent="0">
              <a:buNone/>
            </a:pPr>
            <a:r>
              <a:rPr lang="en-US" sz="2000" dirty="0" smtClean="0"/>
              <a:t>How is exclusion an element of the reference of any conceptual awareness?</a:t>
            </a:r>
          </a:p>
          <a:p>
            <a:pPr marL="457200" indent="-457200">
              <a:buFont typeface="+mj-lt"/>
              <a:buAutoNum type="arabicPeriod"/>
            </a:pPr>
            <a:r>
              <a:rPr lang="en-US" sz="2000" dirty="0" smtClean="0"/>
              <a:t>Exclusion is a property among properties. It is an element of awareness of objects. E.g., just as we comprehend the moon’s brightness, we also comprehend the moon’s exclusion from non-moons. (Who would deny this??)</a:t>
            </a:r>
          </a:p>
          <a:p>
            <a:pPr marL="457200" indent="-457200">
              <a:buFont typeface="+mj-lt"/>
              <a:buAutoNum type="arabicPeriod"/>
            </a:pPr>
            <a:endParaRPr lang="en-US" sz="2000" dirty="0" smtClean="0"/>
          </a:p>
          <a:p>
            <a:pPr marL="457200" indent="-457200">
              <a:buFont typeface="+mj-lt"/>
              <a:buAutoNum type="arabicPeriod"/>
            </a:pPr>
            <a:r>
              <a:rPr lang="en-US" sz="2000" dirty="0" smtClean="0"/>
              <a:t>In conceptual awareness, a single image appears and that image represents all the individuals intended by the concept; exclusion helps to determine which individuals those are. (Who would deny this??)</a:t>
            </a:r>
          </a:p>
          <a:p>
            <a:pPr marL="457200" indent="-457200">
              <a:buFont typeface="+mj-lt"/>
              <a:buAutoNum type="arabicPeriod"/>
            </a:pPr>
            <a:endParaRPr lang="en-US" sz="800" dirty="0" smtClean="0"/>
          </a:p>
          <a:p>
            <a:pPr marL="0" indent="0">
              <a:buNone/>
            </a:pPr>
            <a:r>
              <a:rPr lang="en-US" sz="1800" i="1" dirty="0" smtClean="0"/>
              <a:t>	</a:t>
            </a:r>
            <a:r>
              <a:rPr lang="en-US" sz="1800" i="1" dirty="0" err="1" smtClean="0"/>
              <a:t>vikalpa</a:t>
            </a:r>
            <a:r>
              <a:rPr lang="en-US" sz="1800" i="1" dirty="0" smtClean="0"/>
              <a:t> (image)</a:t>
            </a:r>
            <a:r>
              <a:rPr lang="en-US" sz="1800" dirty="0" smtClean="0"/>
              <a:t>		-----------&gt;		determined object (</a:t>
            </a:r>
            <a:r>
              <a:rPr lang="en-US" sz="1800" i="1" dirty="0" err="1" smtClean="0"/>
              <a:t>artha</a:t>
            </a:r>
            <a:r>
              <a:rPr lang="en-US" sz="1800" dirty="0" smtClean="0"/>
              <a:t>)</a:t>
            </a:r>
          </a:p>
          <a:p>
            <a:pPr marL="0" indent="0">
              <a:buNone/>
            </a:pPr>
            <a:r>
              <a:rPr lang="en-US" sz="1800" dirty="0"/>
              <a:t>	</a:t>
            </a:r>
            <a:r>
              <a:rPr lang="en-US" sz="1800" dirty="0" smtClean="0"/>
              <a:t>			(excluding helps to determine)</a:t>
            </a:r>
          </a:p>
          <a:p>
            <a:pPr marL="0" indent="0">
              <a:buNone/>
            </a:pPr>
            <a:r>
              <a:rPr lang="en-US" sz="1800" i="1" dirty="0" smtClean="0"/>
              <a:t>	</a:t>
            </a:r>
            <a:r>
              <a:rPr lang="en-US" sz="1800" i="1" dirty="0" err="1" smtClean="0"/>
              <a:t>svalakṣaṇa</a:t>
            </a:r>
            <a:r>
              <a:rPr lang="en-US" sz="1800" i="1" dirty="0" smtClean="0"/>
              <a:t>			-----------&gt;		</a:t>
            </a:r>
            <a:r>
              <a:rPr lang="en-US" sz="1800" i="1" dirty="0" err="1" smtClean="0"/>
              <a:t>sāmānyalakṣaṇa</a:t>
            </a:r>
            <a:endParaRPr lang="en-US" sz="1800" i="1" dirty="0" smtClean="0"/>
          </a:p>
        </p:txBody>
      </p:sp>
      <p:sp>
        <p:nvSpPr>
          <p:cNvPr id="4" name="Down Arrow 3"/>
          <p:cNvSpPr/>
          <p:nvPr/>
        </p:nvSpPr>
        <p:spPr>
          <a:xfrm>
            <a:off x="4093089" y="3246495"/>
            <a:ext cx="379825" cy="22553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Down Arrow 4"/>
          <p:cNvSpPr/>
          <p:nvPr/>
        </p:nvSpPr>
        <p:spPr>
          <a:xfrm>
            <a:off x="4093089" y="5774805"/>
            <a:ext cx="379825" cy="22553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1649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Exclusion in </a:t>
            </a:r>
            <a:r>
              <a:rPr lang="en-US" dirty="0" err="1"/>
              <a:t>Jñānaśrimitra’s</a:t>
            </a:r>
            <a:r>
              <a:rPr lang="en-US" dirty="0"/>
              <a:t> Philosophy of Language</a:t>
            </a:r>
          </a:p>
        </p:txBody>
      </p:sp>
      <p:sp>
        <p:nvSpPr>
          <p:cNvPr id="3" name="Content Placeholder 2"/>
          <p:cNvSpPr>
            <a:spLocks noGrp="1"/>
          </p:cNvSpPr>
          <p:nvPr>
            <p:ph idx="1"/>
          </p:nvPr>
        </p:nvSpPr>
        <p:spPr/>
        <p:txBody>
          <a:bodyPr/>
          <a:lstStyle/>
          <a:p>
            <a:pPr marL="344488" indent="-344488">
              <a:buFont typeface="+mj-lt"/>
              <a:buAutoNum type="arabicPeriod" startAt="3"/>
              <a:tabLst>
                <a:tab pos="344488" algn="l"/>
              </a:tabLst>
            </a:pPr>
            <a:r>
              <a:rPr lang="en-US" sz="2000" dirty="0" smtClean="0"/>
              <a:t>Exclusion not only necessary qualifies the determination of an object on the basis of an appearance, but is really the only way any object is determined  </a:t>
            </a:r>
            <a:endParaRPr lang="en-US" sz="2000" dirty="0"/>
          </a:p>
          <a:p>
            <a:pPr marL="0" indent="0">
              <a:buNone/>
            </a:pPr>
            <a:r>
              <a:rPr lang="en-US" sz="1800" i="1" dirty="0" smtClean="0"/>
              <a:t>	</a:t>
            </a:r>
            <a:r>
              <a:rPr lang="en-US" sz="1800" i="1" dirty="0" err="1" smtClean="0"/>
              <a:t>vikalpa</a:t>
            </a:r>
            <a:r>
              <a:rPr lang="en-US" sz="1800" i="1" dirty="0" smtClean="0"/>
              <a:t> </a:t>
            </a:r>
            <a:r>
              <a:rPr lang="en-US" sz="1800" i="1" dirty="0"/>
              <a:t>(image)</a:t>
            </a:r>
            <a:r>
              <a:rPr lang="en-US" sz="1800" dirty="0"/>
              <a:t>		-----------&gt;		determined object (</a:t>
            </a:r>
            <a:r>
              <a:rPr lang="en-US" sz="1800" i="1" dirty="0" err="1"/>
              <a:t>artha</a:t>
            </a:r>
            <a:r>
              <a:rPr lang="en-US" sz="1800" dirty="0"/>
              <a:t>)</a:t>
            </a:r>
          </a:p>
          <a:p>
            <a:pPr marL="0" indent="0">
              <a:buNone/>
            </a:pPr>
            <a:r>
              <a:rPr lang="en-US" sz="1800" dirty="0"/>
              <a:t>				(excluding </a:t>
            </a:r>
            <a:r>
              <a:rPr lang="en-US" sz="1800" dirty="0" smtClean="0"/>
              <a:t>is the only way to figure out)</a:t>
            </a:r>
            <a:endParaRPr lang="en-US" sz="1800" dirty="0"/>
          </a:p>
          <a:p>
            <a:pPr marL="0" indent="0">
              <a:buNone/>
            </a:pPr>
            <a:r>
              <a:rPr lang="en-US" sz="1800" i="1" dirty="0"/>
              <a:t>	</a:t>
            </a:r>
            <a:r>
              <a:rPr lang="en-US" sz="1800" i="1" dirty="0" err="1"/>
              <a:t>svalakṣaṇa</a:t>
            </a:r>
            <a:r>
              <a:rPr lang="en-US" sz="1800" i="1" dirty="0"/>
              <a:t>			-----------&gt;		</a:t>
            </a:r>
            <a:r>
              <a:rPr lang="en-US" sz="1800" i="1" dirty="0" err="1" smtClean="0"/>
              <a:t>sāmānyalakṣaṇa</a:t>
            </a:r>
            <a:endParaRPr lang="en-US" sz="1800" i="1" dirty="0" smtClean="0"/>
          </a:p>
          <a:p>
            <a:pPr marL="0" indent="0">
              <a:buNone/>
            </a:pPr>
            <a:endParaRPr lang="en-US" sz="1800" i="1" dirty="0"/>
          </a:p>
          <a:p>
            <a:pPr>
              <a:buFont typeface="+mj-lt"/>
              <a:buAutoNum type="arabicPeriod" startAt="4"/>
            </a:pPr>
            <a:r>
              <a:rPr lang="en-US" sz="2000" dirty="0" smtClean="0"/>
              <a:t>The determined object and the exclusion that qualifies that determined object differ in name alone. No object is </a:t>
            </a:r>
            <a:r>
              <a:rPr lang="en-US" sz="2000" i="1" dirty="0" smtClean="0"/>
              <a:t>really</a:t>
            </a:r>
            <a:r>
              <a:rPr lang="en-US" sz="2000" dirty="0" smtClean="0"/>
              <a:t> expressed by words, since all we have are practices of exclusion that, when we judge well, end with the cessation of the thirst that propels the excluding. Further, it would be useless and/or impossible for words to express mental images. Hence, nothing at all is expressed by words.</a:t>
            </a:r>
          </a:p>
          <a:p>
            <a:pPr>
              <a:buFont typeface="+mj-lt"/>
              <a:buAutoNum type="arabicPeriod" startAt="4"/>
            </a:pPr>
            <a:endParaRPr lang="en-US" sz="2000" dirty="0"/>
          </a:p>
          <a:p>
            <a:pPr>
              <a:buFont typeface="+mj-lt"/>
              <a:buAutoNum type="arabicPeriod" startAt="4"/>
            </a:pPr>
            <a:endParaRPr lang="en-US" sz="2000" dirty="0"/>
          </a:p>
        </p:txBody>
      </p:sp>
      <p:sp>
        <p:nvSpPr>
          <p:cNvPr id="4" name="Down Arrow 3"/>
          <p:cNvSpPr/>
          <p:nvPr/>
        </p:nvSpPr>
        <p:spPr>
          <a:xfrm>
            <a:off x="4377958" y="3626301"/>
            <a:ext cx="379825" cy="22553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0325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smtClean="0"/>
              <a:t>“Exclusion is the whole point of language use…. Even in the sentence, ‘This road goes to </a:t>
            </a:r>
            <a:r>
              <a:rPr lang="en-US" sz="2400" dirty="0" err="1" smtClean="0"/>
              <a:t>Śrughna</a:t>
            </a:r>
            <a:r>
              <a:rPr lang="en-US" sz="2400" dirty="0" smtClean="0"/>
              <a:t>,’ this principle is easily satisfied. It is just ‘this’ relative to roads other than the intended one; it is just ‘to </a:t>
            </a:r>
            <a:r>
              <a:rPr lang="en-US" sz="2400" dirty="0" err="1" smtClean="0"/>
              <a:t>Śrughna</a:t>
            </a:r>
            <a:r>
              <a:rPr lang="en-US" sz="2400" dirty="0" smtClean="0"/>
              <a:t>’ relative to undesired places other than </a:t>
            </a:r>
            <a:r>
              <a:rPr lang="en-US" sz="2400" dirty="0" err="1" smtClean="0"/>
              <a:t>Śrughna</a:t>
            </a:r>
            <a:r>
              <a:rPr lang="en-US" sz="2400" dirty="0" smtClean="0"/>
              <a:t>; it just ‘goes’ because it doesn’t end in a forest path; and it is just a ‘road’ in virtue of excluding caravans, messengers, and the like” [206.04].</a:t>
            </a:r>
          </a:p>
          <a:p>
            <a:pPr marL="0" indent="0">
              <a:buNone/>
            </a:pPr>
            <a:endParaRPr lang="en-US" sz="2400" dirty="0"/>
          </a:p>
          <a:p>
            <a:pPr marL="0" indent="0" algn="r">
              <a:buNone/>
            </a:pPr>
            <a:r>
              <a:rPr lang="en-US" sz="2400" dirty="0" smtClean="0"/>
              <a:t>-- </a:t>
            </a:r>
            <a:r>
              <a:rPr lang="en-US" sz="2400" dirty="0" err="1" smtClean="0"/>
              <a:t>Jñānaśrimitra</a:t>
            </a:r>
            <a:r>
              <a:rPr lang="en-US" sz="2400" dirty="0" smtClean="0"/>
              <a:t>, </a:t>
            </a:r>
            <a:r>
              <a:rPr lang="en-US" sz="2400" i="1" dirty="0" err="1" smtClean="0"/>
              <a:t>Apohaprakaraṇam</a:t>
            </a:r>
            <a:r>
              <a:rPr lang="en-US" sz="2400" dirty="0" smtClean="0"/>
              <a:t>. McCrae and </a:t>
            </a:r>
            <a:r>
              <a:rPr lang="en-US" sz="2400" dirty="0" err="1" smtClean="0"/>
              <a:t>Patil</a:t>
            </a:r>
            <a:r>
              <a:rPr lang="en-US" sz="2400" dirty="0" smtClean="0"/>
              <a:t>, trans. </a:t>
            </a:r>
            <a:endParaRPr lang="en-US" sz="2400" dirty="0"/>
          </a:p>
        </p:txBody>
      </p:sp>
    </p:spTree>
    <p:extLst>
      <p:ext uri="{BB962C8B-B14F-4D97-AF65-F5344CB8AC3E}">
        <p14:creationId xmlns:p14="http://schemas.microsoft.com/office/powerpoint/2010/main" val="3793095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Conventional Truth in </a:t>
            </a:r>
            <a:r>
              <a:rPr lang="en-US" dirty="0" err="1" smtClean="0"/>
              <a:t>Jñānaśrimitra’s</a:t>
            </a:r>
            <a:r>
              <a:rPr lang="en-US" dirty="0" smtClean="0"/>
              <a:t> Philosophy of Language</a:t>
            </a:r>
            <a:endParaRPr lang="en-US" dirty="0"/>
          </a:p>
        </p:txBody>
      </p:sp>
      <p:sp>
        <p:nvSpPr>
          <p:cNvPr id="3" name="Content Placeholder 2"/>
          <p:cNvSpPr>
            <a:spLocks noGrp="1"/>
          </p:cNvSpPr>
          <p:nvPr>
            <p:ph idx="1"/>
          </p:nvPr>
        </p:nvSpPr>
        <p:spPr/>
        <p:txBody>
          <a:bodyPr>
            <a:normAutofit fontScale="92500" lnSpcReduction="20000"/>
          </a:bodyPr>
          <a:lstStyle/>
          <a:p>
            <a:r>
              <a:rPr lang="en-US" sz="2000" dirty="0" smtClean="0"/>
              <a:t>Contemporary scholars sometimes associate </a:t>
            </a:r>
            <a:r>
              <a:rPr lang="en-US" sz="2000" i="1" dirty="0" err="1" smtClean="0"/>
              <a:t>lokasamvṛtisatya</a:t>
            </a:r>
            <a:r>
              <a:rPr lang="en-US" sz="2000" i="1" dirty="0" smtClean="0"/>
              <a:t> </a:t>
            </a:r>
            <a:r>
              <a:rPr lang="en-US" sz="2000" dirty="0" smtClean="0"/>
              <a:t>with pragmatic theories of truth (e.g., </a:t>
            </a:r>
            <a:r>
              <a:rPr lang="en-US" sz="2000" dirty="0" err="1" smtClean="0"/>
              <a:t>Quine’s</a:t>
            </a:r>
            <a:r>
              <a:rPr lang="en-US" sz="2000" dirty="0" smtClean="0"/>
              <a:t> “conceptual schemes” or </a:t>
            </a:r>
            <a:r>
              <a:rPr lang="en-US" sz="2000" dirty="0" err="1" smtClean="0"/>
              <a:t>Rorty’s</a:t>
            </a:r>
            <a:r>
              <a:rPr lang="en-US" sz="2000" dirty="0" smtClean="0"/>
              <a:t> cultural relativism)</a:t>
            </a:r>
          </a:p>
          <a:p>
            <a:r>
              <a:rPr lang="en-US" sz="2000" dirty="0" smtClean="0"/>
              <a:t>But </a:t>
            </a:r>
            <a:r>
              <a:rPr lang="en-US" sz="2000" dirty="0" err="1" smtClean="0"/>
              <a:t>Jñānaśrimitra’s</a:t>
            </a:r>
            <a:r>
              <a:rPr lang="en-US" sz="2000" dirty="0" smtClean="0"/>
              <a:t> use of conditionally adopted positions suggests that in his philosophy of language, “conventional truths” are not socially widespread, hegemonic understandings -- e.g., “cultural beliefs” such as </a:t>
            </a:r>
          </a:p>
          <a:p>
            <a:pPr lvl="1"/>
            <a:r>
              <a:rPr lang="en-US" sz="1600" dirty="0" smtClean="0"/>
              <a:t>“modern Americans believe nature establishes a binary gender system”</a:t>
            </a:r>
          </a:p>
          <a:p>
            <a:pPr lvl="1"/>
            <a:r>
              <a:rPr lang="en-US" sz="1600" dirty="0" smtClean="0"/>
              <a:t>“ancient Indians believed that humanity is naturally divided into four </a:t>
            </a:r>
            <a:r>
              <a:rPr lang="en-US" sz="1600" i="1" dirty="0" err="1" smtClean="0"/>
              <a:t>varna</a:t>
            </a:r>
            <a:r>
              <a:rPr lang="en-US" sz="1600" dirty="0" smtClean="0"/>
              <a:t>-s”</a:t>
            </a:r>
          </a:p>
          <a:p>
            <a:r>
              <a:rPr lang="en-US" sz="2000" dirty="0" smtClean="0"/>
              <a:t>Rather, they are benighted understandings that people in/of the world whom one converses with happen to hold because of their specific karmic pasts and upbringings (220.21). </a:t>
            </a:r>
          </a:p>
          <a:p>
            <a:pPr lvl="1"/>
            <a:r>
              <a:rPr lang="en-US" sz="1600" dirty="0" smtClean="0"/>
              <a:t>E.g., a culturally unrepresentative belief such as “aliens abduct people off of highways” could be conventionally true, depending on the context of dialogue.</a:t>
            </a:r>
          </a:p>
          <a:p>
            <a:r>
              <a:rPr lang="en-US" sz="1900" dirty="0" smtClean="0"/>
              <a:t>Conventional truths are normative and should not be disturbed, unless another position is relatively </a:t>
            </a:r>
            <a:r>
              <a:rPr lang="en-US" sz="1900" dirty="0"/>
              <a:t>less </a:t>
            </a:r>
            <a:r>
              <a:rPr lang="en-US" sz="1900" dirty="0" smtClean="0"/>
              <a:t>benighted</a:t>
            </a:r>
          </a:p>
          <a:p>
            <a:r>
              <a:rPr lang="en-US" sz="1900" dirty="0" smtClean="0"/>
              <a:t>With </a:t>
            </a:r>
            <a:r>
              <a:rPr lang="en-US" sz="1900" dirty="0" err="1" smtClean="0"/>
              <a:t>Jñānaśrimitra’s</a:t>
            </a:r>
            <a:r>
              <a:rPr lang="en-US" sz="1900" dirty="0" smtClean="0"/>
              <a:t> notion of “conditionally adopted positions,” we appear to have a method of critiquing prevailing conceptions without </a:t>
            </a:r>
            <a:r>
              <a:rPr lang="en-US" sz="1900" dirty="0" smtClean="0"/>
              <a:t>prioritizing </a:t>
            </a:r>
            <a:r>
              <a:rPr lang="en-US" sz="1900" dirty="0" smtClean="0"/>
              <a:t>new arcane dogmas and </a:t>
            </a:r>
            <a:r>
              <a:rPr lang="en-US" sz="1900" dirty="0" smtClean="0"/>
              <a:t>theories</a:t>
            </a:r>
            <a:r>
              <a:rPr lang="en-US" sz="1900" dirty="0"/>
              <a:t> </a:t>
            </a:r>
            <a:r>
              <a:rPr lang="en-US" sz="1900" dirty="0" smtClean="0"/>
              <a:t>(i.e., </a:t>
            </a:r>
            <a:r>
              <a:rPr lang="en-US" sz="1900" dirty="0" smtClean="0"/>
              <a:t>withdrawing </a:t>
            </a:r>
            <a:r>
              <a:rPr lang="en-US" sz="1900" dirty="0" smtClean="0"/>
              <a:t>from the </a:t>
            </a:r>
            <a:r>
              <a:rPr lang="en-US" sz="1900" dirty="0" smtClean="0"/>
              <a:t>world). </a:t>
            </a:r>
            <a:endParaRPr lang="en-US" sz="1900" dirty="0" smtClean="0"/>
          </a:p>
        </p:txBody>
      </p:sp>
    </p:spTree>
    <p:extLst>
      <p:ext uri="{BB962C8B-B14F-4D97-AF65-F5344CB8AC3E}">
        <p14:creationId xmlns:p14="http://schemas.microsoft.com/office/powerpoint/2010/main" val="956392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a:xfrm>
            <a:off x="457200" y="1293850"/>
            <a:ext cx="8229600" cy="4832313"/>
          </a:xfrm>
        </p:spPr>
        <p:txBody>
          <a:bodyPr>
            <a:normAutofit fontScale="55000" lnSpcReduction="20000"/>
          </a:bodyPr>
          <a:lstStyle/>
          <a:p>
            <a:r>
              <a:rPr lang="en-US" dirty="0" smtClean="0"/>
              <a:t>On what grounds are some conditionally adopted positions more efficacious than others, given that words express nothing whatsoever?</a:t>
            </a:r>
          </a:p>
          <a:p>
            <a:r>
              <a:rPr lang="en-US" dirty="0" smtClean="0"/>
              <a:t>Application to:</a:t>
            </a:r>
          </a:p>
          <a:p>
            <a:pPr lvl="1"/>
            <a:r>
              <a:rPr lang="en-US" i="1" dirty="0" err="1" smtClean="0"/>
              <a:t>Varṇa</a:t>
            </a:r>
            <a:endParaRPr lang="en-US" dirty="0" smtClean="0"/>
          </a:p>
          <a:p>
            <a:pPr lvl="1"/>
            <a:r>
              <a:rPr lang="en-US" i="1" dirty="0" smtClean="0"/>
              <a:t>Gender</a:t>
            </a:r>
          </a:p>
          <a:p>
            <a:pPr lvl="1"/>
            <a:r>
              <a:rPr lang="en-US" i="1" dirty="0" smtClean="0"/>
              <a:t>Conventional Truth</a:t>
            </a:r>
          </a:p>
          <a:p>
            <a:r>
              <a:rPr lang="en-US" dirty="0" smtClean="0"/>
              <a:t>If we </a:t>
            </a:r>
            <a:r>
              <a:rPr lang="en-US" dirty="0" smtClean="0"/>
              <a:t>thought that </a:t>
            </a:r>
            <a:r>
              <a:rPr lang="en-US" dirty="0" smtClean="0"/>
              <a:t>things </a:t>
            </a:r>
            <a:r>
              <a:rPr lang="en-US" dirty="0" smtClean="0"/>
              <a:t>corresponded </a:t>
            </a:r>
            <a:r>
              <a:rPr lang="en-US" dirty="0" smtClean="0"/>
              <a:t>to these categories, </a:t>
            </a:r>
            <a:r>
              <a:rPr lang="en-US" dirty="0" smtClean="0"/>
              <a:t>we’d be </a:t>
            </a:r>
            <a:r>
              <a:rPr lang="en-US" dirty="0" smtClean="0"/>
              <a:t>inclined to think that they </a:t>
            </a:r>
            <a:r>
              <a:rPr lang="en-US" dirty="0" smtClean="0"/>
              <a:t>were already established and </a:t>
            </a:r>
            <a:r>
              <a:rPr lang="en-US" dirty="0" err="1" smtClean="0"/>
              <a:t>unproblematically</a:t>
            </a:r>
            <a:r>
              <a:rPr lang="en-US" dirty="0" smtClean="0"/>
              <a:t> known. Consequently, we’d </a:t>
            </a:r>
            <a:r>
              <a:rPr lang="en-US" dirty="0" smtClean="0"/>
              <a:t>ignore the </a:t>
            </a:r>
            <a:r>
              <a:rPr lang="en-US" dirty="0" smtClean="0"/>
              <a:t>reiterative practices </a:t>
            </a:r>
            <a:r>
              <a:rPr lang="en-US" dirty="0" smtClean="0"/>
              <a:t>of exclusion that </a:t>
            </a:r>
            <a:r>
              <a:rPr lang="en-US" dirty="0" smtClean="0"/>
              <a:t>contingently</a:t>
            </a:r>
            <a:r>
              <a:rPr lang="en-US" dirty="0" smtClean="0"/>
              <a:t> </a:t>
            </a:r>
            <a:r>
              <a:rPr lang="en-US" dirty="0" smtClean="0"/>
              <a:t>constitute them.</a:t>
            </a:r>
          </a:p>
          <a:p>
            <a:r>
              <a:rPr lang="en-US" dirty="0" smtClean="0"/>
              <a:t>If we </a:t>
            </a:r>
            <a:r>
              <a:rPr lang="en-US" dirty="0" smtClean="0"/>
              <a:t>thought that </a:t>
            </a:r>
            <a:r>
              <a:rPr lang="en-US" dirty="0" smtClean="0"/>
              <a:t>things </a:t>
            </a:r>
            <a:r>
              <a:rPr lang="en-US" dirty="0" smtClean="0"/>
              <a:t>corresponded </a:t>
            </a:r>
            <a:r>
              <a:rPr lang="en-US" dirty="0" smtClean="0"/>
              <a:t>to these categories, </a:t>
            </a:r>
            <a:r>
              <a:rPr lang="en-US" dirty="0" smtClean="0"/>
              <a:t>we’d be </a:t>
            </a:r>
            <a:r>
              <a:rPr lang="en-US" dirty="0" smtClean="0"/>
              <a:t>inclined to </a:t>
            </a:r>
            <a:r>
              <a:rPr lang="en-US" dirty="0" err="1" smtClean="0"/>
              <a:t>pathologize</a:t>
            </a:r>
            <a:r>
              <a:rPr lang="en-US" dirty="0" smtClean="0"/>
              <a:t> individuals who </a:t>
            </a:r>
            <a:r>
              <a:rPr lang="en-US" dirty="0" smtClean="0"/>
              <a:t>failed </a:t>
            </a:r>
            <a:r>
              <a:rPr lang="en-US" dirty="0" smtClean="0"/>
              <a:t>to adhere to them (i.e., </a:t>
            </a:r>
            <a:r>
              <a:rPr lang="en-US" dirty="0" smtClean="0"/>
              <a:t>we’d unwittingly </a:t>
            </a:r>
            <a:r>
              <a:rPr lang="en-US" dirty="0" smtClean="0"/>
              <a:t>&amp; </a:t>
            </a:r>
            <a:r>
              <a:rPr lang="en-US" dirty="0" smtClean="0"/>
              <a:t>perhaps violently </a:t>
            </a:r>
            <a:r>
              <a:rPr lang="en-US" dirty="0" smtClean="0"/>
              <a:t>construct these </a:t>
            </a:r>
            <a:r>
              <a:rPr lang="en-US" dirty="0" smtClean="0"/>
              <a:t>ultimately imaginary, </a:t>
            </a:r>
            <a:r>
              <a:rPr lang="en-US" dirty="0" smtClean="0"/>
              <a:t>conventionally “real”</a:t>
            </a:r>
            <a:r>
              <a:rPr lang="en-US" dirty="0" smtClean="0"/>
              <a:t> categories </a:t>
            </a:r>
            <a:r>
              <a:rPr lang="en-US" dirty="0" smtClean="0"/>
              <a:t>through exclusion of the </a:t>
            </a:r>
            <a:r>
              <a:rPr lang="en-US" dirty="0" smtClean="0"/>
              <a:t>other).</a:t>
            </a:r>
            <a:endParaRPr lang="en-US" dirty="0" smtClean="0"/>
          </a:p>
          <a:p>
            <a:r>
              <a:rPr lang="en-US" dirty="0" smtClean="0"/>
              <a:t>Conversely, perhaps, if we </a:t>
            </a:r>
            <a:r>
              <a:rPr lang="en-US" dirty="0" smtClean="0"/>
              <a:t>attend to their emptiness, </a:t>
            </a:r>
            <a:r>
              <a:rPr lang="en-US" dirty="0" smtClean="0"/>
              <a:t>we might be more </a:t>
            </a:r>
            <a:r>
              <a:rPr lang="en-US" dirty="0" smtClean="0"/>
              <a:t>likely to question the appropriateness of </a:t>
            </a:r>
            <a:r>
              <a:rPr lang="en-US" dirty="0" smtClean="0"/>
              <a:t>the practices </a:t>
            </a:r>
            <a:r>
              <a:rPr lang="en-US" dirty="0" smtClean="0"/>
              <a:t>of exclusion that </a:t>
            </a:r>
            <a:r>
              <a:rPr lang="en-US" dirty="0" smtClean="0"/>
              <a:t>problematically determine some </a:t>
            </a:r>
            <a:r>
              <a:rPr lang="en-US" dirty="0" smtClean="0"/>
              <a:t>categories (e.g., gender &amp; </a:t>
            </a:r>
            <a:r>
              <a:rPr lang="en-US" dirty="0" err="1" smtClean="0"/>
              <a:t>varna</a:t>
            </a:r>
            <a:r>
              <a:rPr lang="en-US" dirty="0" smtClean="0"/>
              <a:t>, but not the road to </a:t>
            </a:r>
            <a:r>
              <a:rPr lang="en-US" dirty="0" err="1" smtClean="0"/>
              <a:t>Ṣrughna</a:t>
            </a:r>
            <a:r>
              <a:rPr lang="en-US" dirty="0" smtClean="0"/>
              <a:t>). We </a:t>
            </a:r>
            <a:r>
              <a:rPr lang="en-US" dirty="0" smtClean="0"/>
              <a:t>may therefore prioritize </a:t>
            </a:r>
            <a:r>
              <a:rPr lang="en-US" dirty="0" smtClean="0"/>
              <a:t>the Noble Eightfold Path </a:t>
            </a:r>
            <a:r>
              <a:rPr lang="en-US" dirty="0" smtClean="0"/>
              <a:t>over mindless </a:t>
            </a:r>
            <a:r>
              <a:rPr lang="en-US" smtClean="0"/>
              <a:t>&amp; futile exclusions of </a:t>
            </a:r>
            <a:r>
              <a:rPr lang="en-US" dirty="0" smtClean="0"/>
              <a:t>others needed to reify transcendent, ultimately unreal categories </a:t>
            </a:r>
            <a:r>
              <a:rPr lang="en-US" dirty="0" smtClean="0"/>
              <a:t>and concepts.</a:t>
            </a:r>
            <a:endParaRPr lang="en-US" dirty="0"/>
          </a:p>
        </p:txBody>
      </p:sp>
    </p:spTree>
    <p:extLst>
      <p:ext uri="{BB962C8B-B14F-4D97-AF65-F5344CB8AC3E}">
        <p14:creationId xmlns:p14="http://schemas.microsoft.com/office/powerpoint/2010/main" val="2584412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Buddha’s Philosophical Context</a:t>
            </a:r>
            <a:br>
              <a:rPr lang="en-US" dirty="0" smtClean="0"/>
            </a:br>
            <a:r>
              <a:rPr lang="en-US" dirty="0" smtClean="0"/>
              <a:t>(5</a:t>
            </a:r>
            <a:r>
              <a:rPr lang="en-US" baseline="30000" dirty="0" smtClean="0"/>
              <a:t>th</a:t>
            </a:r>
            <a:r>
              <a:rPr lang="en-US" dirty="0" smtClean="0"/>
              <a:t> – 4</a:t>
            </a:r>
            <a:r>
              <a:rPr lang="en-US" baseline="30000" dirty="0" smtClean="0"/>
              <a:t>th</a:t>
            </a:r>
            <a:r>
              <a:rPr lang="en-US" dirty="0" smtClean="0"/>
              <a:t> centuries BCE)</a:t>
            </a:r>
            <a:endParaRPr lang="en-US" dirty="0"/>
          </a:p>
        </p:txBody>
      </p:sp>
      <p:sp>
        <p:nvSpPr>
          <p:cNvPr id="3" name="Content Placeholder 2"/>
          <p:cNvSpPr>
            <a:spLocks noGrp="1"/>
          </p:cNvSpPr>
          <p:nvPr>
            <p:ph idx="1"/>
          </p:nvPr>
        </p:nvSpPr>
        <p:spPr>
          <a:xfrm>
            <a:off x="457200" y="1707444"/>
            <a:ext cx="8229600" cy="4418719"/>
          </a:xfrm>
        </p:spPr>
        <p:txBody>
          <a:bodyPr>
            <a:normAutofit/>
          </a:bodyPr>
          <a:lstStyle/>
          <a:p>
            <a:pPr marL="0" indent="0">
              <a:buNone/>
            </a:pPr>
            <a:endParaRPr lang="en-US" sz="2400" dirty="0" smtClean="0"/>
          </a:p>
          <a:p>
            <a:r>
              <a:rPr lang="en-US" sz="2400" dirty="0" smtClean="0"/>
              <a:t>Widespread contestations of Vedic practices, concepts, and norms</a:t>
            </a:r>
            <a:endParaRPr lang="en-US" sz="2400" dirty="0"/>
          </a:p>
          <a:p>
            <a:r>
              <a:rPr lang="en-US" sz="2400" dirty="0" smtClean="0"/>
              <a:t>Creative syntheses of old &amp; new ideas and values</a:t>
            </a:r>
          </a:p>
          <a:p>
            <a:pPr lvl="1"/>
            <a:r>
              <a:rPr lang="en-US" sz="2000" dirty="0" smtClean="0"/>
              <a:t>duty, cosmology, identity, social hierarchy, etc. (e.g., </a:t>
            </a:r>
            <a:r>
              <a:rPr lang="en-US" sz="2000" i="1" dirty="0" err="1" smtClean="0"/>
              <a:t>yajña</a:t>
            </a:r>
            <a:r>
              <a:rPr lang="en-US" sz="2000" dirty="0" smtClean="0"/>
              <a:t>, </a:t>
            </a:r>
            <a:r>
              <a:rPr lang="en-US" sz="2000" i="1" dirty="0" smtClean="0"/>
              <a:t>karma</a:t>
            </a:r>
            <a:r>
              <a:rPr lang="en-US" sz="2000" dirty="0" smtClean="0"/>
              <a:t>, </a:t>
            </a:r>
            <a:r>
              <a:rPr lang="en-US" sz="2000" i="1" dirty="0" smtClean="0"/>
              <a:t>samsara</a:t>
            </a:r>
            <a:r>
              <a:rPr lang="en-US" sz="2000" dirty="0" smtClean="0"/>
              <a:t>, </a:t>
            </a:r>
            <a:r>
              <a:rPr lang="en-US" sz="2000" i="1" dirty="0" err="1" smtClean="0"/>
              <a:t>varṇa</a:t>
            </a:r>
            <a:r>
              <a:rPr lang="en-US" sz="2000" dirty="0" smtClean="0"/>
              <a:t>)</a:t>
            </a:r>
            <a:endParaRPr lang="en-US" sz="2400" dirty="0" smtClean="0"/>
          </a:p>
          <a:p>
            <a:pPr lvl="1"/>
            <a:r>
              <a:rPr lang="en-US" sz="2000" dirty="0" smtClean="0"/>
              <a:t>Early </a:t>
            </a:r>
            <a:r>
              <a:rPr lang="en-US" sz="2000" dirty="0" err="1" smtClean="0"/>
              <a:t>Upaniṣads</a:t>
            </a:r>
            <a:r>
              <a:rPr lang="en-US" sz="2000" dirty="0" smtClean="0"/>
              <a:t> / beginnings of </a:t>
            </a:r>
            <a:r>
              <a:rPr lang="en-US" sz="2000" dirty="0" err="1" smtClean="0"/>
              <a:t>Vedānta</a:t>
            </a:r>
            <a:endParaRPr lang="en-US" sz="2000" dirty="0" smtClean="0"/>
          </a:p>
          <a:p>
            <a:pPr lvl="1"/>
            <a:r>
              <a:rPr lang="en-US" sz="2000" dirty="0" smtClean="0"/>
              <a:t>Teachings of </a:t>
            </a:r>
            <a:r>
              <a:rPr lang="en-US" sz="2000" dirty="0" err="1" smtClean="0"/>
              <a:t>Mahāvīra</a:t>
            </a:r>
            <a:r>
              <a:rPr lang="en-US" sz="2000" dirty="0" smtClean="0"/>
              <a:t>, founder of Jainism</a:t>
            </a:r>
          </a:p>
          <a:p>
            <a:pPr marL="457200" lvl="1" indent="0">
              <a:buNone/>
            </a:pPr>
            <a:endParaRPr lang="en-US" sz="2000" dirty="0" smtClean="0"/>
          </a:p>
        </p:txBody>
      </p:sp>
    </p:spTree>
    <p:extLst>
      <p:ext uri="{BB962C8B-B14F-4D97-AF65-F5344CB8AC3E}">
        <p14:creationId xmlns:p14="http://schemas.microsoft.com/office/powerpoint/2010/main" val="2267179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Buddha’s “Middle Way”</a:t>
            </a:r>
            <a:endParaRPr lang="en-US" dirty="0"/>
          </a:p>
        </p:txBody>
      </p:sp>
      <p:sp>
        <p:nvSpPr>
          <p:cNvPr id="3" name="Content Placeholder 2"/>
          <p:cNvSpPr>
            <a:spLocks noGrp="1"/>
          </p:cNvSpPr>
          <p:nvPr>
            <p:ph idx="1"/>
          </p:nvPr>
        </p:nvSpPr>
        <p:spPr>
          <a:xfrm>
            <a:off x="457200" y="1417638"/>
            <a:ext cx="8229600" cy="4708525"/>
          </a:xfrm>
        </p:spPr>
        <p:txBody>
          <a:bodyPr>
            <a:normAutofit/>
          </a:bodyPr>
          <a:lstStyle/>
          <a:p>
            <a:pPr marL="0" indent="0">
              <a:buNone/>
            </a:pPr>
            <a:endParaRPr lang="en-US" sz="2800" dirty="0" smtClean="0"/>
          </a:p>
          <a:p>
            <a:pPr marL="0" indent="0">
              <a:buNone/>
            </a:pPr>
            <a:r>
              <a:rPr lang="en-US" sz="2800" dirty="0" smtClean="0"/>
              <a:t>Middle Path between:</a:t>
            </a:r>
            <a:endParaRPr lang="en-US" sz="2800" dirty="0"/>
          </a:p>
          <a:p>
            <a:r>
              <a:rPr lang="en-US" sz="2800" dirty="0"/>
              <a:t>A</a:t>
            </a:r>
            <a:r>
              <a:rPr lang="en-US" sz="2800" dirty="0" smtClean="0"/>
              <a:t>cquiescence to conventional norms &amp; conceptions</a:t>
            </a:r>
          </a:p>
          <a:p>
            <a:pPr lvl="1"/>
            <a:r>
              <a:rPr lang="en-US" sz="2400" dirty="0" smtClean="0"/>
              <a:t>Householder practices, concepts, and hierarchies (e.g., </a:t>
            </a:r>
            <a:r>
              <a:rPr lang="en-US" sz="2400" i="1" dirty="0" err="1" smtClean="0"/>
              <a:t>varṇa</a:t>
            </a:r>
            <a:r>
              <a:rPr lang="en-US" sz="2400" dirty="0" smtClean="0"/>
              <a:t>)</a:t>
            </a:r>
          </a:p>
          <a:p>
            <a:pPr lvl="1"/>
            <a:endParaRPr lang="en-US" sz="800" dirty="0" smtClean="0"/>
          </a:p>
          <a:p>
            <a:r>
              <a:rPr lang="en-US" sz="2800" dirty="0" smtClean="0"/>
              <a:t>Escape from acting and living in the world</a:t>
            </a:r>
          </a:p>
          <a:p>
            <a:pPr lvl="1"/>
            <a:r>
              <a:rPr lang="en-US" sz="2400" dirty="0" smtClean="0"/>
              <a:t>Path of ascetic renunciation</a:t>
            </a:r>
          </a:p>
          <a:p>
            <a:pPr marL="457200" lvl="1" indent="0">
              <a:buNone/>
            </a:pPr>
            <a:endParaRPr lang="en-US" dirty="0"/>
          </a:p>
        </p:txBody>
      </p:sp>
    </p:spTree>
    <p:extLst>
      <p:ext uri="{BB962C8B-B14F-4D97-AF65-F5344CB8AC3E}">
        <p14:creationId xmlns:p14="http://schemas.microsoft.com/office/powerpoint/2010/main" val="913896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08091"/>
            <a:ext cx="8229600" cy="4341346"/>
          </a:xfrm>
        </p:spPr>
        <p:txBody>
          <a:bodyPr>
            <a:noAutofit/>
          </a:bodyPr>
          <a:lstStyle/>
          <a:p>
            <a:pPr lvl="1"/>
            <a:r>
              <a:rPr lang="en-US" sz="2000" dirty="0" smtClean="0"/>
              <a:t>Used </a:t>
            </a:r>
            <a:r>
              <a:rPr lang="en-US" sz="2000" b="1" dirty="0" smtClean="0"/>
              <a:t>reductionist arguments</a:t>
            </a:r>
            <a:r>
              <a:rPr lang="en-US" sz="2000" dirty="0" smtClean="0"/>
              <a:t> (and non-</a:t>
            </a:r>
            <a:r>
              <a:rPr lang="en-US" sz="2000" dirty="0" err="1" smtClean="0"/>
              <a:t>Brahmanical</a:t>
            </a:r>
            <a:r>
              <a:rPr lang="en-US" sz="2000" dirty="0" smtClean="0"/>
              <a:t> language) to challenge (and mock) Vedic sacrifices &amp; authority; critiqued both exoteric </a:t>
            </a:r>
            <a:r>
              <a:rPr lang="en-US" sz="2000" dirty="0"/>
              <a:t>householder </a:t>
            </a:r>
            <a:r>
              <a:rPr lang="en-US" sz="2000" dirty="0" smtClean="0"/>
              <a:t>practices and </a:t>
            </a:r>
            <a:r>
              <a:rPr lang="en-US" sz="2000" dirty="0"/>
              <a:t>esoteric forest </a:t>
            </a:r>
            <a:r>
              <a:rPr lang="en-US" sz="2000" dirty="0" smtClean="0"/>
              <a:t>pursuits.</a:t>
            </a:r>
          </a:p>
          <a:p>
            <a:pPr lvl="1"/>
            <a:r>
              <a:rPr lang="en-US" sz="2000" dirty="0" smtClean="0"/>
              <a:t>Associated householder </a:t>
            </a:r>
            <a:r>
              <a:rPr lang="en-US" sz="2000" i="1" dirty="0" smtClean="0"/>
              <a:t>and</a:t>
            </a:r>
            <a:r>
              <a:rPr lang="en-US" sz="2000" dirty="0" smtClean="0"/>
              <a:t> forest pursuits with</a:t>
            </a:r>
            <a:r>
              <a:rPr lang="en-US" sz="2000" b="1" dirty="0" smtClean="0"/>
              <a:t> </a:t>
            </a:r>
            <a:r>
              <a:rPr lang="en-US" sz="2000" b="1" i="1" dirty="0" err="1" smtClean="0"/>
              <a:t>taṇha</a:t>
            </a:r>
            <a:r>
              <a:rPr lang="en-US" sz="2000" b="1" i="1" dirty="0" smtClean="0"/>
              <a:t>̄ </a:t>
            </a:r>
            <a:r>
              <a:rPr lang="en-US" sz="2000" b="1" dirty="0" smtClean="0"/>
              <a:t>(</a:t>
            </a:r>
            <a:r>
              <a:rPr lang="en-US" sz="2000" b="1" i="1" dirty="0" err="1" smtClean="0"/>
              <a:t>tṛṣṇa</a:t>
            </a:r>
            <a:r>
              <a:rPr lang="en-US" sz="2000" b="1" i="1" dirty="0" smtClean="0"/>
              <a:t>̄</a:t>
            </a:r>
            <a:r>
              <a:rPr lang="en-US" sz="2000" b="1" dirty="0" smtClean="0"/>
              <a:t>, Sanskrit) – problematic desire</a:t>
            </a:r>
            <a:r>
              <a:rPr lang="en-US" sz="2000" dirty="0" smtClean="0"/>
              <a:t>. Both paths thirst after, anticipate, pursue abstractions, things that are not present.</a:t>
            </a:r>
            <a:endParaRPr lang="en-US" sz="2000" i="1" dirty="0"/>
          </a:p>
          <a:p>
            <a:pPr lvl="1"/>
            <a:r>
              <a:rPr lang="en-US" sz="2000" dirty="0" smtClean="0"/>
              <a:t>Instead, advised </a:t>
            </a:r>
            <a:r>
              <a:rPr lang="en-US" sz="2000" b="1" dirty="0" smtClean="0"/>
              <a:t>mindful attention to phenomenal processes </a:t>
            </a:r>
            <a:r>
              <a:rPr lang="en-US" sz="2000" dirty="0" smtClean="0"/>
              <a:t>(5 interdependent heaps of momentary actions &amp; reactions) that make abstract objects (like “true” selves</a:t>
            </a:r>
            <a:r>
              <a:rPr lang="en-US" sz="2000" i="1" dirty="0" smtClean="0"/>
              <a:t> </a:t>
            </a:r>
            <a:r>
              <a:rPr lang="en-US" sz="2000" dirty="0" smtClean="0"/>
              <a:t>and the </a:t>
            </a:r>
            <a:r>
              <a:rPr lang="en-US" sz="2000" i="1" dirty="0" err="1" smtClean="0"/>
              <a:t>varṇa</a:t>
            </a:r>
            <a:r>
              <a:rPr lang="en-US" sz="2000" dirty="0" err="1"/>
              <a:t>-s</a:t>
            </a:r>
            <a:r>
              <a:rPr lang="en-US" sz="2000" dirty="0"/>
              <a:t>?) seem </a:t>
            </a:r>
            <a:r>
              <a:rPr lang="en-US" sz="2000" dirty="0" smtClean="0"/>
              <a:t>stable and present </a:t>
            </a:r>
          </a:p>
          <a:p>
            <a:pPr lvl="1"/>
            <a:r>
              <a:rPr lang="en-US" sz="2000" dirty="0" smtClean="0"/>
              <a:t> i.e., advised cultivating habits of </a:t>
            </a:r>
            <a:r>
              <a:rPr lang="en-US" sz="2000" b="1" dirty="0" smtClean="0"/>
              <a:t>pacific </a:t>
            </a:r>
            <a:r>
              <a:rPr lang="en-US" sz="2000" b="1" dirty="0"/>
              <a:t>and </a:t>
            </a:r>
            <a:r>
              <a:rPr lang="en-US" sz="2000" b="1" dirty="0" smtClean="0"/>
              <a:t>lucid thinking, speaking, and doing (The Noble 8-fold Path) in lieu of obeisance to Vedic</a:t>
            </a:r>
            <a:r>
              <a:rPr lang="en-US" sz="2000" b="1" dirty="0"/>
              <a:t> </a:t>
            </a:r>
            <a:r>
              <a:rPr lang="en-US" sz="2000" b="1" dirty="0" smtClean="0"/>
              <a:t>norms and categories</a:t>
            </a:r>
          </a:p>
        </p:txBody>
      </p:sp>
      <p:sp>
        <p:nvSpPr>
          <p:cNvPr id="4" name="TextBox 3"/>
          <p:cNvSpPr txBox="1"/>
          <p:nvPr/>
        </p:nvSpPr>
        <p:spPr>
          <a:xfrm>
            <a:off x="457200" y="436030"/>
            <a:ext cx="8229600" cy="707886"/>
          </a:xfrm>
          <a:prstGeom prst="rect">
            <a:avLst/>
          </a:prstGeom>
          <a:noFill/>
        </p:spPr>
        <p:txBody>
          <a:bodyPr wrap="square" rtlCol="0">
            <a:spAutoFit/>
          </a:bodyPr>
          <a:lstStyle/>
          <a:p>
            <a:pPr algn="ctr"/>
            <a:r>
              <a:rPr lang="en-US" sz="4000" dirty="0" smtClean="0"/>
              <a:t>How the Buddha Taught</a:t>
            </a:r>
            <a:endParaRPr lang="en-US" sz="4000" dirty="0"/>
          </a:p>
        </p:txBody>
      </p:sp>
    </p:spTree>
    <p:extLst>
      <p:ext uri="{BB962C8B-B14F-4D97-AF65-F5344CB8AC3E}">
        <p14:creationId xmlns:p14="http://schemas.microsoft.com/office/powerpoint/2010/main" val="152997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“Early” Buddhist Elaborations (First 900 years after the Buddha)</a:t>
            </a:r>
            <a:endParaRPr lang="en-US" dirty="0"/>
          </a:p>
        </p:txBody>
      </p:sp>
      <p:sp>
        <p:nvSpPr>
          <p:cNvPr id="3" name="Content Placeholder 2"/>
          <p:cNvSpPr>
            <a:spLocks noGrp="1"/>
          </p:cNvSpPr>
          <p:nvPr>
            <p:ph idx="1"/>
          </p:nvPr>
        </p:nvSpPr>
        <p:spPr>
          <a:xfrm>
            <a:off x="457200" y="1519384"/>
            <a:ext cx="8229600" cy="4398243"/>
          </a:xfrm>
        </p:spPr>
        <p:txBody>
          <a:bodyPr>
            <a:normAutofit fontScale="92500" lnSpcReduction="10000"/>
          </a:bodyPr>
          <a:lstStyle/>
          <a:p>
            <a:r>
              <a:rPr lang="en-US" sz="2400" dirty="0" err="1" smtClean="0"/>
              <a:t>Abhidharma</a:t>
            </a:r>
            <a:r>
              <a:rPr lang="en-US" sz="2400" dirty="0" smtClean="0"/>
              <a:t> (3</a:t>
            </a:r>
            <a:r>
              <a:rPr lang="en-US" sz="2400" baseline="30000" dirty="0" smtClean="0"/>
              <a:t>rd</a:t>
            </a:r>
            <a:r>
              <a:rPr lang="en-US" sz="2400" dirty="0"/>
              <a:t> </a:t>
            </a:r>
            <a:r>
              <a:rPr lang="en-US" sz="2400" dirty="0" smtClean="0"/>
              <a:t>century BCE </a:t>
            </a:r>
            <a:r>
              <a:rPr lang="en-US" sz="2400" dirty="0" smtClean="0">
                <a:sym typeface="Wingdings"/>
              </a:rPr>
              <a:t>)</a:t>
            </a:r>
            <a:endParaRPr lang="en-US" sz="2400" dirty="0" smtClean="0"/>
          </a:p>
          <a:p>
            <a:pPr lvl="1"/>
            <a:r>
              <a:rPr lang="en-US" sz="2000" dirty="0" smtClean="0"/>
              <a:t>Reduction of seemingly enduring objects to discrete, elemental kinds of phenomena (</a:t>
            </a:r>
            <a:r>
              <a:rPr lang="en-US" sz="2000" i="1" dirty="0" err="1" smtClean="0"/>
              <a:t>dhamma</a:t>
            </a:r>
            <a:r>
              <a:rPr lang="en-US" sz="2000" dirty="0" smtClean="0"/>
              <a:t>-s), likely with a focus on meditative practice  </a:t>
            </a:r>
          </a:p>
          <a:p>
            <a:r>
              <a:rPr lang="en-US" sz="2400" dirty="0" err="1" smtClean="0"/>
              <a:t>Sarvāstivāda</a:t>
            </a:r>
            <a:r>
              <a:rPr lang="en-US" sz="2400" dirty="0" smtClean="0"/>
              <a:t> (2</a:t>
            </a:r>
            <a:r>
              <a:rPr lang="en-US" sz="2400" baseline="30000" dirty="0" smtClean="0"/>
              <a:t>nd</a:t>
            </a:r>
            <a:r>
              <a:rPr lang="en-US" sz="2400" dirty="0" smtClean="0"/>
              <a:t> or 1</a:t>
            </a:r>
            <a:r>
              <a:rPr lang="en-US" sz="2400" baseline="30000" dirty="0" smtClean="0"/>
              <a:t>st</a:t>
            </a:r>
            <a:r>
              <a:rPr lang="en-US" sz="2400" dirty="0" smtClean="0"/>
              <a:t> century BCE </a:t>
            </a:r>
            <a:r>
              <a:rPr lang="en-US" sz="2400" dirty="0" smtClean="0">
                <a:sym typeface="Wingdings"/>
              </a:rPr>
              <a:t>)</a:t>
            </a:r>
          </a:p>
          <a:p>
            <a:pPr lvl="1"/>
            <a:r>
              <a:rPr lang="en-US" sz="2000" dirty="0" smtClean="0"/>
              <a:t>Asserted ontological reality of </a:t>
            </a:r>
            <a:r>
              <a:rPr lang="en-US" sz="2000" i="1" dirty="0" err="1" smtClean="0"/>
              <a:t>dhamma</a:t>
            </a:r>
            <a:r>
              <a:rPr lang="en-US" sz="2000" dirty="0" smtClean="0"/>
              <a:t>-s.</a:t>
            </a:r>
          </a:p>
          <a:p>
            <a:r>
              <a:rPr lang="en-US" sz="2400" dirty="0" err="1" smtClean="0"/>
              <a:t>Madhyamaka</a:t>
            </a:r>
            <a:r>
              <a:rPr lang="en-US" sz="2400" dirty="0" smtClean="0"/>
              <a:t> </a:t>
            </a:r>
            <a:r>
              <a:rPr lang="en-US" sz="2400" dirty="0"/>
              <a:t>(approx. 2</a:t>
            </a:r>
            <a:r>
              <a:rPr lang="en-US" sz="2400" baseline="30000" dirty="0"/>
              <a:t>nd</a:t>
            </a:r>
            <a:r>
              <a:rPr lang="en-US" sz="2400" dirty="0"/>
              <a:t> or 3</a:t>
            </a:r>
            <a:r>
              <a:rPr lang="en-US" sz="2400" baseline="30000" dirty="0"/>
              <a:t>rd</a:t>
            </a:r>
            <a:r>
              <a:rPr lang="en-US" sz="2400" dirty="0"/>
              <a:t> century CE </a:t>
            </a:r>
            <a:r>
              <a:rPr lang="en-US" sz="2400" dirty="0">
                <a:sym typeface="Wingdings"/>
              </a:rPr>
              <a:t>)</a:t>
            </a:r>
            <a:endParaRPr lang="en-US" sz="2400" dirty="0"/>
          </a:p>
          <a:p>
            <a:pPr lvl="1"/>
            <a:r>
              <a:rPr lang="en-US" sz="2000" dirty="0" err="1" smtClean="0"/>
              <a:t>Nāgārjuna</a:t>
            </a:r>
            <a:r>
              <a:rPr lang="en-US" sz="2000" dirty="0" smtClean="0"/>
              <a:t>: argued against essentialism, reductionism, and other theses</a:t>
            </a:r>
          </a:p>
          <a:p>
            <a:pPr lvl="1"/>
            <a:r>
              <a:rPr lang="en-US" sz="2000" dirty="0" smtClean="0"/>
              <a:t>Argued “for” </a:t>
            </a:r>
            <a:r>
              <a:rPr lang="en-US" sz="2000" dirty="0"/>
              <a:t>emptiness (</a:t>
            </a:r>
            <a:r>
              <a:rPr lang="en-US" sz="2000" dirty="0" err="1"/>
              <a:t>śūnyata</a:t>
            </a:r>
            <a:r>
              <a:rPr lang="en-US" sz="2000" dirty="0"/>
              <a:t>̄ -- “zero-ness”</a:t>
            </a:r>
            <a:r>
              <a:rPr lang="en-US" sz="2000" dirty="0" smtClean="0"/>
              <a:t>)</a:t>
            </a:r>
          </a:p>
          <a:p>
            <a:pPr lvl="1"/>
            <a:r>
              <a:rPr lang="en-US" sz="2000" dirty="0" smtClean="0"/>
              <a:t>attachment to theses is a form of </a:t>
            </a:r>
            <a:r>
              <a:rPr lang="en-US" sz="2000" i="1" dirty="0" err="1" smtClean="0"/>
              <a:t>taṇha</a:t>
            </a:r>
            <a:r>
              <a:rPr lang="en-US" sz="2000" i="1" dirty="0" smtClean="0"/>
              <a:t>̄</a:t>
            </a:r>
            <a:r>
              <a:rPr lang="en-US" sz="2000" dirty="0" smtClean="0"/>
              <a:t>. </a:t>
            </a:r>
          </a:p>
          <a:p>
            <a:r>
              <a:rPr lang="en-US" sz="2400" dirty="0" err="1" smtClean="0"/>
              <a:t>Yogācāra</a:t>
            </a:r>
            <a:r>
              <a:rPr lang="en-US" sz="2400" dirty="0" smtClean="0"/>
              <a:t> (4</a:t>
            </a:r>
            <a:r>
              <a:rPr lang="en-US" sz="2400" baseline="30000" dirty="0" smtClean="0"/>
              <a:t>th</a:t>
            </a:r>
            <a:r>
              <a:rPr lang="en-US" sz="2400" dirty="0" smtClean="0"/>
              <a:t> or 5</a:t>
            </a:r>
            <a:r>
              <a:rPr lang="en-US" sz="2400" baseline="30000" dirty="0" smtClean="0"/>
              <a:t>th</a:t>
            </a:r>
            <a:r>
              <a:rPr lang="en-US" sz="2400" dirty="0" smtClean="0"/>
              <a:t> century CE </a:t>
            </a:r>
            <a:r>
              <a:rPr lang="en-US" sz="2400" dirty="0" smtClean="0">
                <a:sym typeface="Wingdings"/>
              </a:rPr>
              <a:t>)</a:t>
            </a:r>
            <a:endParaRPr lang="en-US" sz="2400" dirty="0" smtClean="0"/>
          </a:p>
          <a:p>
            <a:pPr lvl="1"/>
            <a:r>
              <a:rPr lang="en-US" sz="2000" dirty="0" err="1" smtClean="0"/>
              <a:t>Vasubandhu</a:t>
            </a:r>
            <a:r>
              <a:rPr lang="en-US" sz="2000" dirty="0"/>
              <a:t>:</a:t>
            </a:r>
            <a:r>
              <a:rPr lang="en-US" sz="2000" dirty="0" smtClean="0"/>
              <a:t> used </a:t>
            </a:r>
            <a:r>
              <a:rPr lang="en-US" sz="2000" dirty="0" err="1" smtClean="0"/>
              <a:t>cittamātra</a:t>
            </a:r>
            <a:r>
              <a:rPr lang="en-US" sz="2000" dirty="0" smtClean="0"/>
              <a:t> (consciousness-only) thesis to challenge conventional conceptions &amp; to redirect attention to momentary phenomena.</a:t>
            </a:r>
          </a:p>
        </p:txBody>
      </p:sp>
    </p:spTree>
    <p:extLst>
      <p:ext uri="{BB962C8B-B14F-4D97-AF65-F5344CB8AC3E}">
        <p14:creationId xmlns:p14="http://schemas.microsoft.com/office/powerpoint/2010/main" val="3097761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Dignāga’s</a:t>
            </a:r>
            <a:r>
              <a:rPr lang="en-US" dirty="0" smtClean="0"/>
              <a:t> Theory of Language &amp; Cognition</a:t>
            </a:r>
            <a:endParaRPr lang="en-US" dirty="0"/>
          </a:p>
        </p:txBody>
      </p:sp>
      <p:sp>
        <p:nvSpPr>
          <p:cNvPr id="3" name="Content Placeholder 2"/>
          <p:cNvSpPr>
            <a:spLocks noGrp="1"/>
          </p:cNvSpPr>
          <p:nvPr>
            <p:ph idx="1"/>
          </p:nvPr>
        </p:nvSpPr>
        <p:spPr/>
        <p:txBody>
          <a:bodyPr>
            <a:normAutofit/>
          </a:bodyPr>
          <a:lstStyle/>
          <a:p>
            <a:r>
              <a:rPr lang="en-US" sz="2800" dirty="0"/>
              <a:t>F</a:t>
            </a:r>
            <a:r>
              <a:rPr lang="en-US" sz="2800" dirty="0" smtClean="0"/>
              <a:t>ifth century CE Buddhist, influenced by </a:t>
            </a:r>
            <a:r>
              <a:rPr lang="en-US" sz="2800" dirty="0" err="1" smtClean="0"/>
              <a:t>Yogācāra</a:t>
            </a:r>
            <a:r>
              <a:rPr lang="en-US" sz="2800" dirty="0" smtClean="0"/>
              <a:t> and </a:t>
            </a:r>
            <a:r>
              <a:rPr lang="en-US" sz="2800" dirty="0" err="1" smtClean="0"/>
              <a:t>Vasubandhu</a:t>
            </a:r>
            <a:r>
              <a:rPr lang="en-US" sz="2800" dirty="0" smtClean="0"/>
              <a:t>. </a:t>
            </a:r>
          </a:p>
          <a:p>
            <a:r>
              <a:rPr lang="en-US" sz="2800" dirty="0" smtClean="0"/>
              <a:t>Challenged Vedic authority by questioning how and what people can know through words (i.e., through the Vedas – </a:t>
            </a:r>
            <a:r>
              <a:rPr lang="en-US" sz="2800" i="1" dirty="0" err="1" smtClean="0"/>
              <a:t>śruti</a:t>
            </a:r>
            <a:r>
              <a:rPr lang="en-US" sz="2800" dirty="0" smtClean="0"/>
              <a:t>).</a:t>
            </a:r>
          </a:p>
          <a:p>
            <a:r>
              <a:rPr lang="en-US" sz="2800" dirty="0" smtClean="0"/>
              <a:t>Asserted distinction between cognition of:</a:t>
            </a:r>
          </a:p>
          <a:p>
            <a:pPr lvl="1"/>
            <a:r>
              <a:rPr lang="en-US" sz="2400" dirty="0" smtClean="0"/>
              <a:t> unique, momentary phenomena (</a:t>
            </a:r>
            <a:r>
              <a:rPr lang="en-US" sz="2400" b="1" i="1" dirty="0" err="1" smtClean="0"/>
              <a:t>svalakṣaṇa</a:t>
            </a:r>
            <a:r>
              <a:rPr lang="en-US" sz="2400" i="1" dirty="0" err="1" smtClean="0"/>
              <a:t>-</a:t>
            </a:r>
            <a:r>
              <a:rPr lang="en-US" sz="2400" dirty="0" err="1" smtClean="0"/>
              <a:t>s</a:t>
            </a:r>
            <a:r>
              <a:rPr lang="en-US" sz="2400" dirty="0" smtClean="0"/>
              <a:t>)</a:t>
            </a:r>
          </a:p>
          <a:p>
            <a:pPr lvl="1"/>
            <a:r>
              <a:rPr lang="en-US" sz="2400" dirty="0" smtClean="0"/>
              <a:t> generic, enduring objects (</a:t>
            </a:r>
            <a:r>
              <a:rPr lang="en-US" sz="2400" b="1" i="1" dirty="0" err="1" smtClean="0"/>
              <a:t>samānyalakṣaṇa</a:t>
            </a:r>
            <a:r>
              <a:rPr lang="en-US" sz="2400" dirty="0" err="1" smtClean="0"/>
              <a:t>-s</a:t>
            </a:r>
            <a:r>
              <a:rPr lang="en-US" sz="2400" dirty="0" smtClean="0"/>
              <a:t>)</a:t>
            </a:r>
            <a:endParaRPr lang="en-US" sz="2400" dirty="0"/>
          </a:p>
        </p:txBody>
      </p:sp>
    </p:spTree>
    <p:extLst>
      <p:ext uri="{BB962C8B-B14F-4D97-AF65-F5344CB8AC3E}">
        <p14:creationId xmlns:p14="http://schemas.microsoft.com/office/powerpoint/2010/main" val="3149283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Dignāga’s</a:t>
            </a:r>
            <a:r>
              <a:rPr lang="en-US" dirty="0" smtClean="0"/>
              <a:t> </a:t>
            </a:r>
            <a:r>
              <a:rPr lang="en-US" i="1" dirty="0" err="1" smtClean="0"/>
              <a:t>Pramāṇa</a:t>
            </a:r>
            <a:r>
              <a:rPr lang="en-US" dirty="0" smtClean="0"/>
              <a:t> (instrument of knowledge)</a:t>
            </a:r>
            <a:r>
              <a:rPr lang="en-US" i="1" dirty="0"/>
              <a:t> </a:t>
            </a:r>
            <a:r>
              <a:rPr lang="en-US" i="1" dirty="0" smtClean="0"/>
              <a:t>– </a:t>
            </a:r>
            <a:r>
              <a:rPr lang="en-US" i="1" dirty="0" err="1" smtClean="0"/>
              <a:t>Vāda</a:t>
            </a:r>
            <a:r>
              <a:rPr lang="en-US" i="1" dirty="0" smtClean="0"/>
              <a:t> </a:t>
            </a:r>
            <a:r>
              <a:rPr lang="en-US" dirty="0" smtClean="0"/>
              <a:t>(theory)</a:t>
            </a:r>
            <a:endParaRPr lang="en-US" i="1" dirty="0"/>
          </a:p>
        </p:txBody>
      </p:sp>
      <p:sp>
        <p:nvSpPr>
          <p:cNvPr id="3" name="Content Placeholder 2"/>
          <p:cNvSpPr>
            <a:spLocks noGrp="1"/>
          </p:cNvSpPr>
          <p:nvPr>
            <p:ph idx="1"/>
          </p:nvPr>
        </p:nvSpPr>
        <p:spPr>
          <a:xfrm>
            <a:off x="457200" y="1649332"/>
            <a:ext cx="8229600" cy="1440797"/>
          </a:xfrm>
        </p:spPr>
        <p:txBody>
          <a:bodyPr>
            <a:normAutofit lnSpcReduction="10000"/>
          </a:bodyPr>
          <a:lstStyle/>
          <a:p>
            <a:pPr marL="0" indent="0">
              <a:buNone/>
            </a:pPr>
            <a:r>
              <a:rPr lang="en-US" sz="2400" dirty="0" smtClean="0"/>
              <a:t>Through Sensation / Perception (</a:t>
            </a:r>
            <a:r>
              <a:rPr lang="en-US" sz="2400" i="1" dirty="0" err="1" smtClean="0"/>
              <a:t>Pratyakṣa</a:t>
            </a:r>
            <a:r>
              <a:rPr lang="en-US" sz="2400" dirty="0" smtClean="0"/>
              <a:t>):</a:t>
            </a:r>
          </a:p>
          <a:p>
            <a:pPr marL="795338" lvl="1" indent="-338138"/>
            <a:r>
              <a:rPr lang="en-US" sz="2000" dirty="0" smtClean="0"/>
              <a:t>Unitary, undivided cognition</a:t>
            </a:r>
          </a:p>
          <a:p>
            <a:pPr marL="798513" lvl="1" indent="-342900" defTabSz="174625"/>
            <a:r>
              <a:rPr lang="en-US" sz="2000" dirty="0" smtClean="0"/>
              <a:t>Direct, immediate grasp of momentary </a:t>
            </a:r>
            <a:r>
              <a:rPr lang="en-US" sz="2000" i="1" dirty="0" err="1" smtClean="0"/>
              <a:t>svalakṣaṇa</a:t>
            </a:r>
            <a:r>
              <a:rPr lang="en-US" sz="2000" dirty="0" err="1" smtClean="0"/>
              <a:t>-s</a:t>
            </a:r>
            <a:r>
              <a:rPr lang="en-US" sz="2000" dirty="0" smtClean="0"/>
              <a:t>.</a:t>
            </a:r>
          </a:p>
          <a:p>
            <a:pPr marL="798513" lvl="1" indent="-342900" defTabSz="174625"/>
            <a:r>
              <a:rPr lang="en-US" sz="2000" i="1" dirty="0" err="1" smtClean="0"/>
              <a:t>Svalakṣaṇa</a:t>
            </a:r>
            <a:r>
              <a:rPr lang="en-US" sz="2000" dirty="0" err="1" smtClean="0"/>
              <a:t>-s</a:t>
            </a:r>
            <a:r>
              <a:rPr lang="en-US" sz="2000" dirty="0" smtClean="0"/>
              <a:t> are vivid, momentary, particular, and real</a:t>
            </a:r>
            <a:endParaRPr lang="en-US" sz="2000" i="1" dirty="0"/>
          </a:p>
        </p:txBody>
      </p:sp>
      <p:sp>
        <p:nvSpPr>
          <p:cNvPr id="4" name="Content Placeholder 2"/>
          <p:cNvSpPr txBox="1">
            <a:spLocks/>
          </p:cNvSpPr>
          <p:nvPr/>
        </p:nvSpPr>
        <p:spPr>
          <a:xfrm>
            <a:off x="457200" y="3090129"/>
            <a:ext cx="8229600" cy="20284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400" dirty="0" smtClean="0"/>
              <a:t>Through Words &amp; Inference (</a:t>
            </a:r>
            <a:r>
              <a:rPr lang="en-US" sz="2400" i="1" dirty="0" err="1" smtClean="0"/>
              <a:t>Anumāna</a:t>
            </a:r>
            <a:r>
              <a:rPr lang="en-US" sz="2400" dirty="0" smtClean="0"/>
              <a:t>):</a:t>
            </a:r>
          </a:p>
          <a:p>
            <a:pPr lvl="1"/>
            <a:r>
              <a:rPr lang="en-US" sz="2000" dirty="0" smtClean="0"/>
              <a:t>Cognition is twofold, with a directly perceived </a:t>
            </a:r>
            <a:r>
              <a:rPr lang="en-US" sz="2000" i="1" dirty="0" err="1" smtClean="0"/>
              <a:t>svalakṣaṇa</a:t>
            </a:r>
            <a:r>
              <a:rPr lang="en-US" sz="2000" dirty="0" smtClean="0"/>
              <a:t> serving as inferential basis or sign (</a:t>
            </a:r>
            <a:r>
              <a:rPr lang="en-US" sz="2000" i="1" dirty="0" err="1" smtClean="0"/>
              <a:t>pakṣa</a:t>
            </a:r>
            <a:r>
              <a:rPr lang="en-US" sz="2000" dirty="0" smtClean="0"/>
              <a:t>) for an inferred signified object (</a:t>
            </a:r>
            <a:r>
              <a:rPr lang="en-US" sz="2000" i="1" dirty="0" err="1" smtClean="0"/>
              <a:t>artha</a:t>
            </a:r>
            <a:r>
              <a:rPr lang="en-US" sz="2000" dirty="0" smtClean="0"/>
              <a:t>)</a:t>
            </a:r>
          </a:p>
          <a:p>
            <a:pPr lvl="1"/>
            <a:r>
              <a:rPr lang="en-US" sz="2000" dirty="0" smtClean="0"/>
              <a:t> Signified object is a </a:t>
            </a:r>
            <a:r>
              <a:rPr lang="en-US" sz="2000" i="1" dirty="0" err="1" smtClean="0"/>
              <a:t>samānyalakṣaṇa</a:t>
            </a:r>
            <a:r>
              <a:rPr lang="en-US" sz="2000" i="1" dirty="0" smtClean="0"/>
              <a:t> </a:t>
            </a:r>
            <a:r>
              <a:rPr lang="en-US" sz="2000" dirty="0" smtClean="0"/>
              <a:t>and is never present to thought</a:t>
            </a:r>
          </a:p>
          <a:p>
            <a:pPr lvl="1"/>
            <a:r>
              <a:rPr lang="en-US" sz="2000" i="1" dirty="0" err="1" smtClean="0"/>
              <a:t>Samānyalakṣaṇa</a:t>
            </a:r>
            <a:r>
              <a:rPr lang="en-US" sz="2000" dirty="0" err="1" smtClean="0"/>
              <a:t>-s</a:t>
            </a:r>
            <a:r>
              <a:rPr lang="en-US" sz="2000" dirty="0" smtClean="0"/>
              <a:t> are generic, persistent, universal, and unreal</a:t>
            </a:r>
            <a:endParaRPr lang="en-US" sz="2000" i="1" dirty="0" smtClean="0"/>
          </a:p>
          <a:p>
            <a:pPr lvl="1"/>
            <a:endParaRPr lang="en-US" sz="2000" dirty="0"/>
          </a:p>
          <a:p>
            <a:pPr marL="457200" lvl="1" indent="0">
              <a:buNone/>
            </a:pPr>
            <a:endParaRPr lang="en-US" sz="2000" dirty="0" smtClean="0"/>
          </a:p>
          <a:p>
            <a:pPr lvl="1"/>
            <a:endParaRPr lang="en-US" sz="2000" dirty="0"/>
          </a:p>
        </p:txBody>
      </p:sp>
    </p:spTree>
    <p:extLst>
      <p:ext uri="{BB962C8B-B14F-4D97-AF65-F5344CB8AC3E}">
        <p14:creationId xmlns:p14="http://schemas.microsoft.com/office/powerpoint/2010/main" val="2879427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66888"/>
          </a:xfrm>
        </p:spPr>
        <p:txBody>
          <a:bodyPr/>
          <a:lstStyle/>
          <a:p>
            <a:r>
              <a:rPr lang="en-US" dirty="0" err="1" smtClean="0"/>
              <a:t>Dignāga’s</a:t>
            </a:r>
            <a:r>
              <a:rPr lang="en-US" dirty="0" smtClean="0"/>
              <a:t> </a:t>
            </a:r>
            <a:r>
              <a:rPr lang="en-US" i="1" dirty="0" err="1" smtClean="0"/>
              <a:t>Pramāṇavāda</a:t>
            </a:r>
            <a:r>
              <a:rPr lang="en-US" i="1" dirty="0" smtClean="0"/>
              <a:t>:</a:t>
            </a:r>
            <a:br>
              <a:rPr lang="en-US" i="1" dirty="0" smtClean="0"/>
            </a:br>
            <a:r>
              <a:rPr lang="en-US" sz="2800" i="1" dirty="0" smtClean="0"/>
              <a:t>Verbal Knowledge is Inferential Knowledge</a:t>
            </a:r>
            <a:endParaRPr lang="en-US" sz="2800" dirty="0"/>
          </a:p>
        </p:txBody>
      </p:sp>
      <p:sp>
        <p:nvSpPr>
          <p:cNvPr id="3" name="Content Placeholder 2"/>
          <p:cNvSpPr>
            <a:spLocks noGrp="1"/>
          </p:cNvSpPr>
          <p:nvPr>
            <p:ph idx="1"/>
          </p:nvPr>
        </p:nvSpPr>
        <p:spPr>
          <a:xfrm>
            <a:off x="457200" y="2041526"/>
            <a:ext cx="8229600" cy="1465675"/>
          </a:xfrm>
        </p:spPr>
        <p:txBody>
          <a:bodyPr>
            <a:normAutofit lnSpcReduction="10000"/>
          </a:bodyPr>
          <a:lstStyle/>
          <a:p>
            <a:pPr marL="342900" lvl="1" indent="-342900">
              <a:buFont typeface="Arial"/>
              <a:buChar char="•"/>
            </a:pPr>
            <a:r>
              <a:rPr lang="en-US" sz="2400" dirty="0"/>
              <a:t>Sign (</a:t>
            </a:r>
            <a:r>
              <a:rPr lang="en-US" sz="2400" i="1" dirty="0" err="1"/>
              <a:t>pakṣa</a:t>
            </a:r>
            <a:r>
              <a:rPr lang="en-US" sz="2400" dirty="0"/>
              <a:t>)    </a:t>
            </a:r>
            <a:r>
              <a:rPr lang="en-US" sz="2400" dirty="0" smtClean="0"/>
              <a:t>  -</a:t>
            </a:r>
            <a:r>
              <a:rPr lang="en-US" sz="2400" dirty="0"/>
              <a:t>---------------</a:t>
            </a:r>
            <a:r>
              <a:rPr lang="en-US" sz="2400" dirty="0" smtClean="0"/>
              <a:t>&gt;	Signified </a:t>
            </a:r>
            <a:r>
              <a:rPr lang="en-US" sz="2400" dirty="0"/>
              <a:t>object (</a:t>
            </a:r>
            <a:r>
              <a:rPr lang="en-US" sz="2400" i="1" dirty="0" err="1"/>
              <a:t>artha</a:t>
            </a:r>
            <a:r>
              <a:rPr lang="en-US" sz="2400" dirty="0" smtClean="0"/>
              <a:t>)</a:t>
            </a:r>
          </a:p>
          <a:p>
            <a:pPr marL="400050" lvl="2" indent="0">
              <a:buNone/>
            </a:pPr>
            <a:r>
              <a:rPr lang="en-US" sz="1600" dirty="0" smtClean="0"/>
              <a:t>	smoke								fire</a:t>
            </a:r>
          </a:p>
          <a:p>
            <a:pPr marL="400050" lvl="2" indent="0">
              <a:buNone/>
            </a:pPr>
            <a:r>
              <a:rPr lang="en-US" sz="1600" dirty="0" smtClean="0"/>
              <a:t>“fire”									fire</a:t>
            </a:r>
            <a:endParaRPr lang="en-US" sz="1600" dirty="0"/>
          </a:p>
          <a:p>
            <a:pPr marL="342900" lvl="1" indent="-342900">
              <a:buFont typeface="Arial"/>
              <a:buChar char="•"/>
            </a:pPr>
            <a:r>
              <a:rPr lang="en-US" sz="2400" i="1" dirty="0" err="1" smtClean="0"/>
              <a:t>Svalakṣaṇa</a:t>
            </a:r>
            <a:r>
              <a:rPr lang="en-US" sz="2400" dirty="0" smtClean="0"/>
              <a:t>		----------------&gt;	</a:t>
            </a:r>
            <a:r>
              <a:rPr lang="en-US" sz="2400" i="1" dirty="0" err="1" smtClean="0"/>
              <a:t>Samānyalakṣaṇa</a:t>
            </a:r>
            <a:endParaRPr lang="en-US" sz="2400" i="1" dirty="0" smtClean="0"/>
          </a:p>
        </p:txBody>
      </p:sp>
      <p:sp>
        <p:nvSpPr>
          <p:cNvPr id="4" name="TextBox 3"/>
          <p:cNvSpPr txBox="1"/>
          <p:nvPr/>
        </p:nvSpPr>
        <p:spPr>
          <a:xfrm>
            <a:off x="457200" y="3376643"/>
            <a:ext cx="6783222" cy="1600438"/>
          </a:xfrm>
          <a:prstGeom prst="rect">
            <a:avLst/>
          </a:prstGeom>
          <a:noFill/>
        </p:spPr>
        <p:txBody>
          <a:bodyPr wrap="square" numCol="2" rtlCol="0">
            <a:spAutoFit/>
          </a:bodyPr>
          <a:lstStyle/>
          <a:p>
            <a:pPr marL="685800" lvl="2" indent="-285750">
              <a:buFont typeface="Wingdings" charset="2"/>
              <a:buChar char="Ø"/>
            </a:pPr>
            <a:r>
              <a:rPr lang="en-US" sz="1600" dirty="0"/>
              <a:t>Momentary	</a:t>
            </a:r>
            <a:endParaRPr lang="en-US" sz="1600" dirty="0" smtClean="0"/>
          </a:p>
          <a:p>
            <a:pPr marL="685800" lvl="2" indent="-285750">
              <a:buFont typeface="Wingdings" charset="2"/>
              <a:buChar char="Ø"/>
            </a:pPr>
            <a:r>
              <a:rPr lang="en-US" sz="1600" dirty="0" smtClean="0"/>
              <a:t>Unique</a:t>
            </a:r>
            <a:endParaRPr lang="en-US" sz="1600" dirty="0"/>
          </a:p>
          <a:p>
            <a:pPr marL="685800" lvl="2" indent="-285750">
              <a:buFont typeface="Wingdings" charset="2"/>
              <a:buChar char="Ø"/>
            </a:pPr>
            <a:r>
              <a:rPr lang="en-US" sz="1600" dirty="0" smtClean="0"/>
              <a:t>Vivid</a:t>
            </a:r>
            <a:endParaRPr lang="en-US" sz="1600" b="1" dirty="0" smtClean="0"/>
          </a:p>
          <a:p>
            <a:pPr marL="685800" lvl="2" indent="-285750">
              <a:buFont typeface="Wingdings" charset="2"/>
              <a:buChar char="Ø"/>
            </a:pPr>
            <a:r>
              <a:rPr lang="en-US" sz="1600" b="1" dirty="0" smtClean="0"/>
              <a:t>Beyond Words</a:t>
            </a:r>
          </a:p>
          <a:p>
            <a:pPr marL="685800" lvl="2" indent="-285750">
              <a:buFont typeface="Wingdings" charset="2"/>
              <a:buChar char="Ø"/>
            </a:pPr>
            <a:endParaRPr lang="en-US" sz="1600" dirty="0" smtClean="0"/>
          </a:p>
          <a:p>
            <a:pPr marL="1600200" lvl="4" indent="-285750">
              <a:buFont typeface="Wingdings" charset="2"/>
              <a:buChar char="Ø"/>
            </a:pPr>
            <a:endParaRPr lang="en-US" sz="1600" dirty="0" smtClean="0"/>
          </a:p>
          <a:p>
            <a:pPr marL="1600200" lvl="4" indent="-285750">
              <a:buFont typeface="Wingdings" charset="2"/>
              <a:buChar char="Ø"/>
            </a:pPr>
            <a:r>
              <a:rPr lang="en-US" sz="1600" dirty="0" smtClean="0"/>
              <a:t>Enduring</a:t>
            </a:r>
          </a:p>
          <a:p>
            <a:pPr marL="1600200" lvl="4" indent="-285750">
              <a:buFont typeface="Wingdings" charset="2"/>
              <a:buChar char="Ø"/>
            </a:pPr>
            <a:r>
              <a:rPr lang="en-US" sz="1600" dirty="0" smtClean="0"/>
              <a:t>Generic</a:t>
            </a:r>
          </a:p>
          <a:p>
            <a:pPr marL="1600200" lvl="4" indent="-285750">
              <a:buFont typeface="Wingdings" charset="2"/>
              <a:buChar char="Ø"/>
            </a:pPr>
            <a:r>
              <a:rPr lang="en-US" sz="1600" dirty="0" smtClean="0"/>
              <a:t>Dull</a:t>
            </a:r>
          </a:p>
          <a:p>
            <a:pPr marL="1600200" lvl="4" indent="-285750">
              <a:buFont typeface="Wingdings" charset="2"/>
              <a:buChar char="Ø"/>
            </a:pPr>
            <a:r>
              <a:rPr lang="en-US" sz="1600" b="1" dirty="0" smtClean="0"/>
              <a:t>Nothing But Words</a:t>
            </a:r>
            <a:endParaRPr lang="en-US" sz="1600" b="1" dirty="0"/>
          </a:p>
          <a:p>
            <a:endParaRPr lang="en-US" dirty="0"/>
          </a:p>
        </p:txBody>
      </p:sp>
      <p:sp>
        <p:nvSpPr>
          <p:cNvPr id="5" name="TextBox 4"/>
          <p:cNvSpPr txBox="1"/>
          <p:nvPr/>
        </p:nvSpPr>
        <p:spPr>
          <a:xfrm>
            <a:off x="457200" y="4419599"/>
            <a:ext cx="8229600" cy="1000274"/>
          </a:xfrm>
          <a:prstGeom prst="rect">
            <a:avLst/>
          </a:prstGeom>
          <a:noFill/>
        </p:spPr>
        <p:txBody>
          <a:bodyPr wrap="square" rtlCol="0">
            <a:spAutoFit/>
          </a:bodyPr>
          <a:lstStyle/>
          <a:p>
            <a:pPr marL="342900" lvl="1" indent="-342900">
              <a:buFont typeface="Arial"/>
              <a:buChar char="•"/>
            </a:pPr>
            <a:r>
              <a:rPr lang="en-US" sz="2400" dirty="0" smtClean="0"/>
              <a:t>Real </a:t>
            </a:r>
            <a:r>
              <a:rPr lang="en-US" sz="2400" dirty="0"/>
              <a:t>	</a:t>
            </a:r>
            <a:r>
              <a:rPr lang="en-US" sz="2400" dirty="0" smtClean="0"/>
              <a:t>						Conventionally </a:t>
            </a:r>
            <a:r>
              <a:rPr lang="en-US" sz="2400" dirty="0"/>
              <a:t>“real,” at </a:t>
            </a:r>
            <a:r>
              <a:rPr lang="en-US" sz="2400" dirty="0" smtClean="0"/>
              <a:t>best</a:t>
            </a:r>
          </a:p>
          <a:p>
            <a:pPr marL="342900" lvl="1" indent="-342900">
              <a:buFont typeface="Arial"/>
              <a:buChar char="•"/>
            </a:pPr>
            <a:endParaRPr lang="en-US" sz="1100" dirty="0" smtClean="0"/>
          </a:p>
          <a:p>
            <a:pPr marL="342900" lvl="1" indent="-342900">
              <a:buFont typeface="Arial"/>
              <a:buChar char="•"/>
            </a:pPr>
            <a:r>
              <a:rPr lang="en-US" sz="2400" dirty="0" smtClean="0"/>
              <a:t>Ultimate truth/reality 			Conventional truth/reality</a:t>
            </a:r>
            <a:endParaRPr lang="en-US" sz="2400" dirty="0"/>
          </a:p>
        </p:txBody>
      </p:sp>
    </p:spTree>
    <p:extLst>
      <p:ext uri="{BB962C8B-B14F-4D97-AF65-F5344CB8AC3E}">
        <p14:creationId xmlns:p14="http://schemas.microsoft.com/office/powerpoint/2010/main" val="1380240469"/>
      </p:ext>
    </p:extLst>
  </p:cSld>
  <p:clrMapOvr>
    <a:masterClrMapping/>
  </p:clrMapOvr>
</p:sld>
</file>

<file path=ppt/theme/theme1.xml><?xml version="1.0" encoding="utf-8"?>
<a:theme xmlns:a="http://schemas.openxmlformats.org/drawingml/2006/main" name="KennesawPresentatio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KennesawPresentationTemplate.potx</Template>
  <TotalTime>5659</TotalTime>
  <Words>2773</Words>
  <Application>Microsoft Macintosh PowerPoint</Application>
  <PresentationFormat>On-screen Show (4:3)</PresentationFormat>
  <Paragraphs>210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KennesawPresentationTemplate</vt:lpstr>
      <vt:lpstr>PowerPoint Presentation</vt:lpstr>
      <vt:lpstr>PowerPoint Presentation</vt:lpstr>
      <vt:lpstr>Buddha’s Philosophical Context (5th – 4th centuries BCE)</vt:lpstr>
      <vt:lpstr>The Buddha’s “Middle Way”</vt:lpstr>
      <vt:lpstr>PowerPoint Presentation</vt:lpstr>
      <vt:lpstr>“Early” Buddhist Elaborations (First 900 years after the Buddha)</vt:lpstr>
      <vt:lpstr>Dignāga’s Theory of Language &amp; Cognition</vt:lpstr>
      <vt:lpstr>Dignāga’s Pramāṇa (instrument of knowledge) – Vāda (theory)</vt:lpstr>
      <vt:lpstr>Dignāga’s Pramāṇavāda: Verbal Knowledge is Inferential Knowledge</vt:lpstr>
      <vt:lpstr>Dignāga’s Arguments Against Knowledge of Things Through Words</vt:lpstr>
      <vt:lpstr>Dignāga’s Arguments Against Knowledge of Things Through Words</vt:lpstr>
      <vt:lpstr>Dignāga’s Arguments Against Knowledge of Objects Through Words</vt:lpstr>
      <vt:lpstr>Dignāga’s Arguments Against Knowledge of Objects Through Words</vt:lpstr>
      <vt:lpstr>Dignāga’s Arguments Against Knowledge of Objects Through Words</vt:lpstr>
      <vt:lpstr>Exclusion Theory of Meaning</vt:lpstr>
      <vt:lpstr>Implicit Ineffabilities in Dignāga’s  Exclusion Theory of (Verbal) Meaning</vt:lpstr>
      <vt:lpstr>Dignāga Summary</vt:lpstr>
      <vt:lpstr>Madhyamaka Buddhist Criticisms of Dignāga’s Pramāṇa Project</vt:lpstr>
      <vt:lpstr>Candrakīrti’s Criticisms of Dignāga’s Pramāṇa theory</vt:lpstr>
      <vt:lpstr>Candrakīrti’s Praise for lokasaṃvṛtisatya and lokavyavahāra</vt:lpstr>
      <vt:lpstr>Jñānaśrimitra’s Buddhist Philosophy of Language</vt:lpstr>
      <vt:lpstr>Jñānaśrimitra’s Concept of “Conditionally Adopted Positions”</vt:lpstr>
      <vt:lpstr>Jñānaśrimitra’s Pramāṇa-vāda</vt:lpstr>
      <vt:lpstr>Jñānaśrimitra on Reference</vt:lpstr>
      <vt:lpstr>Exclusion in Jñānaśrimitra’s Philosophy of Language</vt:lpstr>
      <vt:lpstr>Exclusion in Jñānaśrimitra’s Philosophy of Language</vt:lpstr>
      <vt:lpstr>PowerPoint Presentation</vt:lpstr>
      <vt:lpstr>Conventional Truth in Jñānaśrimitra’s Philosophy of Language</vt:lpstr>
      <vt:lpstr>Assessment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Kimundi</dc:creator>
  <cp:lastModifiedBy>Amy Donahue</cp:lastModifiedBy>
  <cp:revision>132</cp:revision>
  <cp:lastPrinted>2013-09-30T18:59:53Z</cp:lastPrinted>
  <dcterms:created xsi:type="dcterms:W3CDTF">2013-01-12T18:28:24Z</dcterms:created>
  <dcterms:modified xsi:type="dcterms:W3CDTF">2013-12-17T15:56:09Z</dcterms:modified>
</cp:coreProperties>
</file>