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0" r:id="rId6"/>
    <p:sldId id="262" r:id="rId7"/>
    <p:sldId id="263" r:id="rId8"/>
    <p:sldId id="264" r:id="rId9"/>
    <p:sldId id="265" r:id="rId10"/>
    <p:sldId id="266" r:id="rId11"/>
    <p:sldId id="267" r:id="rId12"/>
    <p:sldId id="272"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36" y="-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10/8/14</a:t>
            </a:fld>
            <a:endParaRPr lang="en-US"/>
          </a:p>
        </p:txBody>
      </p:sp>
      <p:sp>
        <p:nvSpPr>
          <p:cNvPr id="5" name="Footer Placeholder 4"/>
          <p:cNvSpPr>
            <a:spLocks noGrp="1"/>
          </p:cNvSpPr>
          <p:nvPr>
            <p:ph type="ftr" sz="quarter" idx="11"/>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en-US"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EC41E-48BD-4881-B6FF-D82EEBBCD904}" type="datetimeFigureOut">
              <a:rPr lang="en-US" smtClean="0"/>
              <a:t>10/8/14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t>10/8/14</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t>‹#›</a:t>
            </a:fld>
            <a:endParaRPr lang="en-US"/>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10/8/14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10/8/14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10/8/14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en-US"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10/8/14</a:t>
            </a:fld>
            <a:endParaRPr lang="en-US"/>
          </a:p>
        </p:txBody>
      </p:sp>
      <p:sp>
        <p:nvSpPr>
          <p:cNvPr id="5" name="Footer Placeholder 4"/>
          <p:cNvSpPr>
            <a:spLocks noGrp="1"/>
          </p:cNvSpPr>
          <p:nvPr>
            <p:ph type="ftr" sz="quarter" idx="11"/>
          </p:nvPr>
        </p:nvSpPr>
        <p:spPr/>
        <p:txBody>
          <a:bodyPr/>
          <a:lstStyle/>
          <a:p>
            <a:endParaRPr lang="en-US"/>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EC41E-48BD-4881-B6FF-D82EEBBCD904}" type="datetimeFigureOut">
              <a:rPr lang="en-US" smtClean="0"/>
              <a:t>10/8/14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en-US"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3CEC41E-48BD-4881-B6FF-D82EEBBCD904}" type="datetimeFigureOut">
              <a:rPr lang="en-US" smtClean="0"/>
              <a:t>10/8/14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3CEC41E-48BD-4881-B6FF-D82EEBBCD904}" type="datetimeFigureOut">
              <a:rPr lang="en-US" smtClean="0"/>
              <a:t>10/8/14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3CEC41E-48BD-4881-B6FF-D82EEBBCD904}" type="datetimeFigureOut">
              <a:rPr lang="en-US" smtClean="0"/>
              <a:t>10/8/14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EC41E-48BD-4881-B6FF-D82EEBBCD904}" type="datetimeFigureOut">
              <a:rPr lang="en-US" smtClean="0"/>
              <a:t>10/8/14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9A5F39-4CE7-434C-A5CB-50A36345160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t>10/8/14</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03CEC41E-48BD-4881-B6FF-D82EEBBCD904}" type="datetimeFigureOut">
              <a:rPr lang="en-US" smtClean="0"/>
              <a:t>10/8/14</a:t>
            </a:fld>
            <a:endParaRPr lang="en-US"/>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459A5F39-4CE7-434C-A5CB-50A36345160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0558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6pPr>
      <a:lvl7pPr marL="23987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7pPr>
      <a:lvl8pPr marL="2743200"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8pPr>
      <a:lvl9pPr marL="3087688" indent="-344488" algn="l" defTabSz="914400" rtl="0" eaLnBrk="1" latinLnBrk="0" hangingPunct="1">
        <a:spcBef>
          <a:spcPct val="20000"/>
        </a:spcBef>
        <a:buFont typeface="Wingdings 2" pitchFamily="18" charset="2"/>
        <a:buChar char=""/>
        <a:defRPr lang="en-US" sz="1800" kern="1200" dirty="0">
          <a:solidFill>
            <a:schemeClr val="bg1"/>
          </a:solidFill>
          <a:effectLst>
            <a:outerShdw blurRad="63500" dist="50800" dir="2700000" algn="tl" rotWithShape="0">
              <a:prstClr val="black">
                <a:alpha val="5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effectLst/>
              </a:rPr>
              <a:t>“That From Which All Words Return</a:t>
            </a:r>
            <a:r>
              <a:rPr lang="en-US" b="1" dirty="0" smtClean="0">
                <a:effectLst/>
              </a:rPr>
              <a:t>”</a:t>
            </a:r>
            <a:endParaRPr lang="en-US" dirty="0"/>
          </a:p>
        </p:txBody>
      </p:sp>
      <p:sp>
        <p:nvSpPr>
          <p:cNvPr id="3" name="Subtitle 2"/>
          <p:cNvSpPr>
            <a:spLocks noGrp="1"/>
          </p:cNvSpPr>
          <p:nvPr>
            <p:ph type="subTitle" idx="1"/>
          </p:nvPr>
        </p:nvSpPr>
        <p:spPr/>
        <p:txBody>
          <a:bodyPr/>
          <a:lstStyle/>
          <a:p>
            <a:r>
              <a:rPr lang="en-US" b="1" dirty="0">
                <a:effectLst/>
              </a:rPr>
              <a:t>The Distinctive Methods of Language Utilization in </a:t>
            </a:r>
            <a:r>
              <a:rPr lang="en-US" b="1" dirty="0" err="1">
                <a:effectLst/>
              </a:rPr>
              <a:t>Advaita</a:t>
            </a:r>
            <a:r>
              <a:rPr lang="en-US" b="1" dirty="0">
                <a:effectLst/>
              </a:rPr>
              <a:t> Vedanta</a:t>
            </a:r>
            <a:r>
              <a:rPr lang="en-US" dirty="0">
                <a:effectLst/>
              </a:rPr>
              <a:t> </a:t>
            </a:r>
            <a:endParaRPr lang="en-US" dirty="0"/>
          </a:p>
        </p:txBody>
      </p:sp>
    </p:spTree>
    <p:extLst>
      <p:ext uri="{BB962C8B-B14F-4D97-AF65-F5344CB8AC3E}">
        <p14:creationId xmlns:p14="http://schemas.microsoft.com/office/powerpoint/2010/main" val="3601950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Method of Language Utilization in </a:t>
            </a:r>
            <a:r>
              <a:rPr lang="en-US" dirty="0" err="1" smtClean="0"/>
              <a:t>Advaita</a:t>
            </a:r>
            <a:endParaRPr lang="en-US" dirty="0"/>
          </a:p>
        </p:txBody>
      </p:sp>
      <p:sp>
        <p:nvSpPr>
          <p:cNvPr id="3" name="Content Placeholder 2"/>
          <p:cNvSpPr>
            <a:spLocks noGrp="1"/>
          </p:cNvSpPr>
          <p:nvPr>
            <p:ph idx="1"/>
          </p:nvPr>
        </p:nvSpPr>
        <p:spPr/>
        <p:txBody>
          <a:bodyPr/>
          <a:lstStyle/>
          <a:p>
            <a:r>
              <a:rPr lang="en-US" dirty="0" err="1" smtClean="0"/>
              <a:t>Īśā</a:t>
            </a:r>
            <a:r>
              <a:rPr lang="en-US" dirty="0" smtClean="0"/>
              <a:t> Upanishad 4-5: It is the unmoving One, swifter than the mind. The senses could not overtake It since It ran ahead. Standing still, It outruns others that are running. It being there, </a:t>
            </a:r>
            <a:r>
              <a:rPr lang="en-US" dirty="0" err="1" smtClean="0"/>
              <a:t>Matarisvan</a:t>
            </a:r>
            <a:r>
              <a:rPr lang="en-US" dirty="0" smtClean="0"/>
              <a:t> supports all activities. </a:t>
            </a:r>
          </a:p>
          <a:p>
            <a:r>
              <a:rPr lang="en-US" dirty="0" smtClean="0"/>
              <a:t>That Move; That does not move; That is far off; That is very near. That is inside all; That is outside all.</a:t>
            </a:r>
            <a:endParaRPr lang="en-US" dirty="0"/>
          </a:p>
        </p:txBody>
      </p:sp>
    </p:spTree>
    <p:extLst>
      <p:ext uri="{BB962C8B-B14F-4D97-AF65-F5344CB8AC3E}">
        <p14:creationId xmlns:p14="http://schemas.microsoft.com/office/powerpoint/2010/main" val="2092042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Method of Language Utilization in </a:t>
            </a:r>
            <a:r>
              <a:rPr lang="en-US" dirty="0" err="1" smtClean="0"/>
              <a:t>Advaita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Method of  Negation (</a:t>
            </a:r>
            <a:r>
              <a:rPr lang="en-US" dirty="0" err="1" smtClean="0"/>
              <a:t>Neti</a:t>
            </a:r>
            <a:r>
              <a:rPr lang="en-US" dirty="0" smtClean="0"/>
              <a:t> Net)</a:t>
            </a:r>
          </a:p>
          <a:p>
            <a:r>
              <a:rPr lang="en-US" dirty="0" err="1" smtClean="0"/>
              <a:t>Mundaka</a:t>
            </a:r>
            <a:r>
              <a:rPr lang="en-US" dirty="0" smtClean="0"/>
              <a:t> </a:t>
            </a:r>
            <a:r>
              <a:rPr lang="en-US" dirty="0" smtClean="0"/>
              <a:t>Upanishad 1.1.6: That which is invisible, ungraspable, without lineage, without color </a:t>
            </a:r>
            <a:r>
              <a:rPr lang="en-US" dirty="0"/>
              <a:t>w</a:t>
            </a:r>
            <a:r>
              <a:rPr lang="en-US" dirty="0" smtClean="0"/>
              <a:t>ithout eyes or ears, without hands or feet, eternal, omnipresent, and very subtle. That is the undiminishing, seen by the wise as the source of all.</a:t>
            </a:r>
          </a:p>
          <a:p>
            <a:r>
              <a:rPr lang="en-US" dirty="0" smtClean="0"/>
              <a:t>Katha Upanishad 1.2.20: One becomes freed from the jaws of death by knowing That which is wordless, untouched, formless, without taste, eternal, without scent, without beginning, without end, </a:t>
            </a:r>
            <a:r>
              <a:rPr lang="en-US" dirty="0" err="1" smtClean="0"/>
              <a:t>undecaying</a:t>
            </a:r>
            <a:r>
              <a:rPr lang="en-US" dirty="0" smtClean="0"/>
              <a:t> and greater that the great.</a:t>
            </a:r>
            <a:endParaRPr lang="en-US" dirty="0"/>
          </a:p>
        </p:txBody>
      </p:sp>
    </p:spTree>
    <p:extLst>
      <p:ext uri="{BB962C8B-B14F-4D97-AF65-F5344CB8AC3E}">
        <p14:creationId xmlns:p14="http://schemas.microsoft.com/office/powerpoint/2010/main" val="3416900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Method of Language Utilization in </a:t>
            </a:r>
            <a:r>
              <a:rPr lang="en-US" dirty="0" err="1" smtClean="0"/>
              <a:t>Advaita</a:t>
            </a:r>
            <a:endParaRPr lang="en-US" dirty="0"/>
          </a:p>
        </p:txBody>
      </p:sp>
      <p:sp>
        <p:nvSpPr>
          <p:cNvPr id="3" name="Content Placeholder 2"/>
          <p:cNvSpPr>
            <a:spLocks noGrp="1"/>
          </p:cNvSpPr>
          <p:nvPr>
            <p:ph idx="1"/>
          </p:nvPr>
        </p:nvSpPr>
        <p:spPr/>
        <p:txBody>
          <a:bodyPr/>
          <a:lstStyle/>
          <a:p>
            <a:r>
              <a:rPr lang="en-US" dirty="0" smtClean="0"/>
              <a:t>The Method of Implication (</a:t>
            </a:r>
            <a:r>
              <a:rPr lang="en-US" dirty="0" err="1" smtClean="0"/>
              <a:t>Lakshana</a:t>
            </a:r>
            <a:r>
              <a:rPr lang="en-US" dirty="0" smtClean="0"/>
              <a:t>)</a:t>
            </a:r>
          </a:p>
          <a:p>
            <a:r>
              <a:rPr lang="en-US" dirty="0" err="1" smtClean="0"/>
              <a:t>Taittiriya</a:t>
            </a:r>
            <a:r>
              <a:rPr lang="en-US" dirty="0" smtClean="0"/>
              <a:t> Upanishad 2.1.1.“Brahman is reality, knowledge and Infinite.” (</a:t>
            </a:r>
            <a:r>
              <a:rPr lang="en-US" i="1" dirty="0" smtClean="0"/>
              <a:t>Satyam </a:t>
            </a:r>
            <a:r>
              <a:rPr lang="en-US" i="1" dirty="0" err="1" smtClean="0"/>
              <a:t>J</a:t>
            </a:r>
            <a:r>
              <a:rPr lang="en-US" i="1" dirty="0" err="1" smtClean="0"/>
              <a:t>ñanam</a:t>
            </a:r>
            <a:r>
              <a:rPr lang="en-US" i="1" dirty="0" smtClean="0"/>
              <a:t> </a:t>
            </a:r>
            <a:r>
              <a:rPr lang="en-US" i="1" dirty="0" err="1" smtClean="0"/>
              <a:t>Anantam</a:t>
            </a:r>
            <a:r>
              <a:rPr lang="en-US" i="1" dirty="0" smtClean="0"/>
              <a:t> Brahma</a:t>
            </a:r>
            <a:r>
              <a:rPr lang="en-US" dirty="0" smtClean="0"/>
              <a:t>)</a:t>
            </a:r>
            <a:endParaRPr lang="en-US" dirty="0"/>
          </a:p>
        </p:txBody>
      </p:sp>
    </p:spTree>
    <p:extLst>
      <p:ext uri="{BB962C8B-B14F-4D97-AF65-F5344CB8AC3E}">
        <p14:creationId xmlns:p14="http://schemas.microsoft.com/office/powerpoint/2010/main" val="3139043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err="1" smtClean="0"/>
              <a:t>Shankara</a:t>
            </a:r>
            <a:r>
              <a:rPr lang="en-US" dirty="0" smtClean="0"/>
              <a:t> is able to  accept Veda sentences speaking of the limits of language as well the the fact that words constitute the valid means of knowing.</a:t>
            </a:r>
          </a:p>
          <a:p>
            <a:r>
              <a:rPr lang="en-US" dirty="0" smtClean="0"/>
              <a:t>Negative methods do not lead to nihilism.  </a:t>
            </a:r>
            <a:endParaRPr lang="en-US" dirty="0"/>
          </a:p>
        </p:txBody>
      </p:sp>
    </p:spTree>
    <p:extLst>
      <p:ext uri="{BB962C8B-B14F-4D97-AF65-F5344CB8AC3E}">
        <p14:creationId xmlns:p14="http://schemas.microsoft.com/office/powerpoint/2010/main" val="2922452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effectLst/>
              </a:rPr>
              <a:t>Brahmasūtra</a:t>
            </a:r>
            <a:r>
              <a:rPr lang="en-US" b="1" dirty="0">
                <a:effectLst/>
              </a:rPr>
              <a:t> Commentary 3.2.22: </a:t>
            </a:r>
            <a:endParaRPr lang="en-US" dirty="0"/>
          </a:p>
        </p:txBody>
      </p:sp>
      <p:sp>
        <p:nvSpPr>
          <p:cNvPr id="3" name="Content Placeholder 2"/>
          <p:cNvSpPr>
            <a:spLocks noGrp="1"/>
          </p:cNvSpPr>
          <p:nvPr>
            <p:ph idx="1"/>
          </p:nvPr>
        </p:nvSpPr>
        <p:spPr>
          <a:xfrm>
            <a:off x="765174" y="1703183"/>
            <a:ext cx="7823251" cy="3878464"/>
          </a:xfrm>
        </p:spPr>
        <p:txBody>
          <a:bodyPr/>
          <a:lstStyle/>
          <a:p>
            <a:r>
              <a:rPr lang="en-US" b="1" dirty="0" smtClean="0">
                <a:effectLst/>
              </a:rPr>
              <a:t>As </a:t>
            </a:r>
            <a:r>
              <a:rPr lang="en-US" b="1" dirty="0">
                <a:effectLst/>
              </a:rPr>
              <a:t>for the statement that Brahman is beyond speech and mind, that is not meant to imply that Brahman is nonexistent.  For it is not logical to deny that very Brahman after establishing It with a great show of girding up one’s loins in such sentences of the </a:t>
            </a:r>
            <a:r>
              <a:rPr lang="en-US" b="1" dirty="0" err="1">
                <a:effectLst/>
              </a:rPr>
              <a:t>Uopanishads</a:t>
            </a:r>
            <a:r>
              <a:rPr lang="en-US" b="1" dirty="0">
                <a:effectLst/>
              </a:rPr>
              <a:t> as “The knower of Brahman attains the highest,” and “Brahman is Truth, Knowledge, Infinity;” for, as the popular saying has it, “Rather than wash away the mud, it is better to avoid its touch from a distance</a:t>
            </a:r>
            <a:r>
              <a:rPr lang="en-US" b="1" dirty="0" smtClean="0">
                <a:effectLst/>
              </a:rPr>
              <a:t>.</a:t>
            </a:r>
            <a:endParaRPr lang="en-US" dirty="0"/>
          </a:p>
        </p:txBody>
      </p:sp>
    </p:spTree>
    <p:extLst>
      <p:ext uri="{BB962C8B-B14F-4D97-AF65-F5344CB8AC3E}">
        <p14:creationId xmlns:p14="http://schemas.microsoft.com/office/powerpoint/2010/main" val="3659049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effectLst/>
              </a:rPr>
              <a:t>Brahmasūtra</a:t>
            </a:r>
            <a:r>
              <a:rPr lang="en-US" b="1" dirty="0">
                <a:effectLst/>
              </a:rPr>
              <a:t> Commentary 3.2.22</a:t>
            </a:r>
            <a:r>
              <a:rPr lang="en-US" dirty="0">
                <a:effectLst/>
              </a:rPr>
              <a:t> </a:t>
            </a:r>
            <a:endParaRPr lang="en-US" dirty="0"/>
          </a:p>
        </p:txBody>
      </p:sp>
      <p:sp>
        <p:nvSpPr>
          <p:cNvPr id="3" name="Content Placeholder 2"/>
          <p:cNvSpPr>
            <a:spLocks noGrp="1"/>
          </p:cNvSpPr>
          <p:nvPr>
            <p:ph idx="1"/>
          </p:nvPr>
        </p:nvSpPr>
        <p:spPr/>
        <p:txBody>
          <a:bodyPr/>
          <a:lstStyle/>
          <a:p>
            <a:r>
              <a:rPr lang="en-US" b="1" dirty="0">
                <a:effectLst/>
              </a:rPr>
              <a:t>” As a matter of fact, the text, “Failing to reach which, words turn back with the mind,” presents only a process of propounding about Brahman. The idea expressed is this: Brahman is beyond speech and mind; It cannot be classed with objects of knowledge; It is one’s inmost Self; and It is by nature eternal, pure, intelligent and free.</a:t>
            </a:r>
            <a:endParaRPr lang="en-US" dirty="0">
              <a:effectLst/>
            </a:endParaRPr>
          </a:p>
          <a:p>
            <a:endParaRPr lang="en-US" dirty="0"/>
          </a:p>
        </p:txBody>
      </p:sp>
    </p:spTree>
    <p:extLst>
      <p:ext uri="{BB962C8B-B14F-4D97-AF65-F5344CB8AC3E}">
        <p14:creationId xmlns:p14="http://schemas.microsoft.com/office/powerpoint/2010/main" val="1625040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Hinduism: The Richness of Diversity</a:t>
            </a:r>
            <a:r>
              <a:rPr lang="en-US" dirty="0">
                <a:effectLst/>
              </a:rPr>
              <a:t> </a:t>
            </a:r>
            <a:endParaRPr lang="en-US" dirty="0"/>
          </a:p>
        </p:txBody>
      </p:sp>
      <p:sp>
        <p:nvSpPr>
          <p:cNvPr id="3" name="Content Placeholder 2"/>
          <p:cNvSpPr>
            <a:spLocks noGrp="1"/>
          </p:cNvSpPr>
          <p:nvPr>
            <p:ph idx="1"/>
          </p:nvPr>
        </p:nvSpPr>
        <p:spPr/>
        <p:txBody>
          <a:bodyPr/>
          <a:lstStyle/>
          <a:p>
            <a:r>
              <a:rPr lang="en-US" dirty="0">
                <a:effectLst/>
              </a:rPr>
              <a:t>A</a:t>
            </a:r>
            <a:r>
              <a:rPr lang="en-US" dirty="0" smtClean="0">
                <a:effectLst/>
              </a:rPr>
              <a:t>n </a:t>
            </a:r>
            <a:r>
              <a:rPr lang="en-US" dirty="0">
                <a:effectLst/>
              </a:rPr>
              <a:t>ancient, large and many-branched family, recognizable through vital common features, but preserving also the rich uniqueness of its individual members. </a:t>
            </a:r>
            <a:endParaRPr lang="en-US" dirty="0" smtClean="0">
              <a:effectLst/>
            </a:endParaRPr>
          </a:p>
          <a:p>
            <a:r>
              <a:rPr lang="en-US">
                <a:effectLst/>
              </a:rPr>
              <a:t>R</a:t>
            </a:r>
            <a:r>
              <a:rPr lang="en-US" smtClean="0">
                <a:effectLst/>
              </a:rPr>
              <a:t>eflects </a:t>
            </a:r>
            <a:r>
              <a:rPr lang="en-US" dirty="0">
                <a:effectLst/>
              </a:rPr>
              <a:t>the astonishing variation in geography, language, and culture across the Indian subcontinent.</a:t>
            </a:r>
          </a:p>
          <a:p>
            <a:endParaRPr lang="en-US" dirty="0"/>
          </a:p>
        </p:txBody>
      </p:sp>
    </p:spTree>
    <p:extLst>
      <p:ext uri="{BB962C8B-B14F-4D97-AF65-F5344CB8AC3E}">
        <p14:creationId xmlns:p14="http://schemas.microsoft.com/office/powerpoint/2010/main" val="568927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The Tradition of </a:t>
            </a:r>
            <a:r>
              <a:rPr lang="en-US" b="1" dirty="0" err="1">
                <a:effectLst/>
              </a:rPr>
              <a:t>Advaita</a:t>
            </a:r>
            <a:r>
              <a:rPr lang="en-US" b="1" dirty="0">
                <a:effectLst/>
              </a:rPr>
              <a:t> </a:t>
            </a:r>
            <a:r>
              <a:rPr lang="en-US" b="1" dirty="0" err="1">
                <a:effectLst/>
              </a:rPr>
              <a:t>Vedānta</a:t>
            </a:r>
            <a:r>
              <a:rPr lang="en-US" dirty="0">
                <a:effectLst/>
              </a:rPr>
              <a:t> </a:t>
            </a:r>
            <a:endParaRPr lang="en-US" dirty="0"/>
          </a:p>
        </p:txBody>
      </p:sp>
      <p:sp>
        <p:nvSpPr>
          <p:cNvPr id="3" name="Content Placeholder 2"/>
          <p:cNvSpPr>
            <a:spLocks noGrp="1"/>
          </p:cNvSpPr>
          <p:nvPr>
            <p:ph idx="1"/>
          </p:nvPr>
        </p:nvSpPr>
        <p:spPr/>
        <p:txBody>
          <a:bodyPr/>
          <a:lstStyle/>
          <a:p>
            <a:r>
              <a:rPr lang="en-US" dirty="0" smtClean="0"/>
              <a:t>Looks to four Vedas (</a:t>
            </a:r>
            <a:r>
              <a:rPr lang="en-US" dirty="0" err="1" smtClean="0"/>
              <a:t>Rg</a:t>
            </a:r>
            <a:r>
              <a:rPr lang="en-US" dirty="0" smtClean="0"/>
              <a:t> </a:t>
            </a:r>
            <a:r>
              <a:rPr lang="en-US" dirty="0" err="1" smtClean="0"/>
              <a:t>Sama</a:t>
            </a:r>
            <a:r>
              <a:rPr lang="en-US" dirty="0" smtClean="0"/>
              <a:t> </a:t>
            </a:r>
            <a:r>
              <a:rPr lang="en-US" dirty="0" err="1" smtClean="0"/>
              <a:t>Yajur</a:t>
            </a:r>
            <a:r>
              <a:rPr lang="en-US" dirty="0" smtClean="0"/>
              <a:t> </a:t>
            </a:r>
            <a:r>
              <a:rPr lang="en-US" dirty="0" err="1" smtClean="0"/>
              <a:t>Atharva</a:t>
            </a:r>
            <a:r>
              <a:rPr lang="en-US" dirty="0" smtClean="0"/>
              <a:t>) as sources of authoritative knowledge</a:t>
            </a:r>
          </a:p>
          <a:p>
            <a:r>
              <a:rPr lang="en-US" dirty="0" smtClean="0"/>
              <a:t>Focuses especially on the Upanishads, the last sections of the Vedas</a:t>
            </a:r>
          </a:p>
          <a:p>
            <a:r>
              <a:rPr lang="en-US" dirty="0" smtClean="0"/>
              <a:t>Vedanta-end of the Vedas</a:t>
            </a:r>
          </a:p>
          <a:p>
            <a:r>
              <a:rPr lang="en-US" dirty="0" smtClean="0"/>
              <a:t>Upanishads, </a:t>
            </a:r>
            <a:r>
              <a:rPr lang="en-US" dirty="0" err="1" smtClean="0"/>
              <a:t>Bhagavadgita</a:t>
            </a:r>
            <a:r>
              <a:rPr lang="en-US" dirty="0" smtClean="0"/>
              <a:t> and </a:t>
            </a:r>
            <a:r>
              <a:rPr lang="en-US" dirty="0" err="1" smtClean="0"/>
              <a:t>Brahmasutra</a:t>
            </a:r>
            <a:r>
              <a:rPr lang="en-US" dirty="0" smtClean="0"/>
              <a:t>- three pillars of </a:t>
            </a:r>
            <a:r>
              <a:rPr lang="en-US" dirty="0" err="1" smtClean="0"/>
              <a:t>Advaita</a:t>
            </a:r>
            <a:endParaRPr lang="en-US" dirty="0" smtClean="0"/>
          </a:p>
          <a:p>
            <a:r>
              <a:rPr lang="en-US" dirty="0" err="1" smtClean="0"/>
              <a:t>Shankara</a:t>
            </a:r>
            <a:r>
              <a:rPr lang="en-US" dirty="0" smtClean="0"/>
              <a:t> 8</a:t>
            </a:r>
            <a:r>
              <a:rPr lang="en-US" baseline="30000" dirty="0" smtClean="0"/>
              <a:t>th</a:t>
            </a:r>
            <a:r>
              <a:rPr lang="en-US" dirty="0" smtClean="0"/>
              <a:t> CE-principal exponent</a:t>
            </a:r>
            <a:endParaRPr lang="en-US" dirty="0"/>
          </a:p>
        </p:txBody>
      </p:sp>
    </p:spTree>
    <p:extLst>
      <p:ext uri="{BB962C8B-B14F-4D97-AF65-F5344CB8AC3E}">
        <p14:creationId xmlns:p14="http://schemas.microsoft.com/office/powerpoint/2010/main" val="2121922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  </a:t>
            </a:r>
            <a:r>
              <a:rPr lang="en-US" b="1" dirty="0">
                <a:effectLst/>
              </a:rPr>
              <a:t>Words As Valid Source of Knowledge</a:t>
            </a:r>
            <a:r>
              <a:rPr lang="en-US" dirty="0">
                <a:effectLst/>
              </a:rPr>
              <a:t> </a:t>
            </a:r>
            <a:endParaRPr lang="en-US" dirty="0"/>
          </a:p>
        </p:txBody>
      </p:sp>
      <p:sp>
        <p:nvSpPr>
          <p:cNvPr id="3" name="Content Placeholder 2"/>
          <p:cNvSpPr>
            <a:spLocks noGrp="1"/>
          </p:cNvSpPr>
          <p:nvPr>
            <p:ph idx="1"/>
          </p:nvPr>
        </p:nvSpPr>
        <p:spPr/>
        <p:txBody>
          <a:bodyPr/>
          <a:lstStyle/>
          <a:p>
            <a:r>
              <a:rPr lang="en-US" dirty="0">
                <a:effectLst/>
              </a:rPr>
              <a:t>Valid knowledge, according to </a:t>
            </a:r>
            <a:r>
              <a:rPr lang="en-US" dirty="0" err="1">
                <a:effectLst/>
              </a:rPr>
              <a:t>Advaita</a:t>
            </a:r>
            <a:r>
              <a:rPr lang="en-US" dirty="0">
                <a:effectLst/>
              </a:rPr>
              <a:t>, has the characteristic of corresponding to the nature of reality. </a:t>
            </a:r>
            <a:endParaRPr lang="en-US" dirty="0" smtClean="0">
              <a:effectLst/>
            </a:endParaRPr>
          </a:p>
          <a:p>
            <a:r>
              <a:rPr lang="en-US" dirty="0">
                <a:effectLst/>
              </a:rPr>
              <a:t>The source of such valid knowledge is known as a </a:t>
            </a:r>
            <a:r>
              <a:rPr lang="en-US" i="1" dirty="0" err="1">
                <a:effectLst/>
              </a:rPr>
              <a:t>pramāṇa</a:t>
            </a:r>
            <a:r>
              <a:rPr lang="en-US" dirty="0">
                <a:effectLst/>
              </a:rPr>
              <a:t> </a:t>
            </a:r>
            <a:endParaRPr lang="en-US" dirty="0"/>
          </a:p>
        </p:txBody>
      </p:sp>
    </p:spTree>
    <p:extLst>
      <p:ext uri="{BB962C8B-B14F-4D97-AF65-F5344CB8AC3E}">
        <p14:creationId xmlns:p14="http://schemas.microsoft.com/office/powerpoint/2010/main" val="410202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Criteria of Valid </a:t>
            </a:r>
            <a:r>
              <a:rPr lang="en-US" b="1" dirty="0" smtClean="0">
                <a:effectLst/>
              </a:rPr>
              <a:t>Knowledge</a:t>
            </a:r>
            <a:endParaRPr lang="en-US" dirty="0"/>
          </a:p>
        </p:txBody>
      </p:sp>
      <p:sp>
        <p:nvSpPr>
          <p:cNvPr id="3" name="Content Placeholder 2"/>
          <p:cNvSpPr>
            <a:spLocks noGrp="1"/>
          </p:cNvSpPr>
          <p:nvPr>
            <p:ph idx="1"/>
          </p:nvPr>
        </p:nvSpPr>
        <p:spPr/>
        <p:txBody>
          <a:bodyPr/>
          <a:lstStyle/>
          <a:p>
            <a:r>
              <a:rPr lang="en-US" dirty="0">
                <a:effectLst/>
              </a:rPr>
              <a:t>M</a:t>
            </a:r>
            <a:r>
              <a:rPr lang="en-US" dirty="0" smtClean="0">
                <a:effectLst/>
              </a:rPr>
              <a:t>ust </a:t>
            </a:r>
            <a:r>
              <a:rPr lang="en-US" dirty="0">
                <a:effectLst/>
              </a:rPr>
              <a:t>inform us of a subject matter that is not known or knowable through any other valid way of knowing. </a:t>
            </a:r>
            <a:endParaRPr lang="en-US" dirty="0" smtClean="0">
              <a:effectLst/>
            </a:endParaRPr>
          </a:p>
          <a:p>
            <a:r>
              <a:rPr lang="en-US" dirty="0">
                <a:effectLst/>
              </a:rPr>
              <a:t>The second criterion that a source of valid knowledge must satisfy is non-</a:t>
            </a:r>
            <a:r>
              <a:rPr lang="en-US" dirty="0" err="1">
                <a:effectLst/>
              </a:rPr>
              <a:t>contradictedness</a:t>
            </a:r>
            <a:r>
              <a:rPr lang="en-US" dirty="0">
                <a:effectLst/>
              </a:rPr>
              <a:t>. </a:t>
            </a:r>
            <a:endParaRPr lang="en-US" dirty="0"/>
          </a:p>
        </p:txBody>
      </p:sp>
    </p:spTree>
    <p:extLst>
      <p:ext uri="{BB962C8B-B14F-4D97-AF65-F5344CB8AC3E}">
        <p14:creationId xmlns:p14="http://schemas.microsoft.com/office/powerpoint/2010/main" val="918981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174" y="233962"/>
            <a:ext cx="7612063" cy="1263144"/>
          </a:xfrm>
        </p:spPr>
        <p:txBody>
          <a:bodyPr/>
          <a:lstStyle/>
          <a:p>
            <a:r>
              <a:rPr lang="en-US" b="1" dirty="0" smtClean="0">
                <a:effectLst/>
              </a:rPr>
              <a:t/>
            </a:r>
            <a:br>
              <a:rPr lang="en-US" b="1" dirty="0" smtClean="0">
                <a:effectLst/>
              </a:rPr>
            </a:br>
            <a:r>
              <a:rPr lang="en-US" b="1" dirty="0" smtClean="0">
                <a:effectLst/>
              </a:rPr>
              <a:t>Brahman As Subject of the Upanishads</a:t>
            </a:r>
            <a:r>
              <a:rPr lang="en-US" dirty="0">
                <a:effectLst/>
              </a:rPr>
              <a:t/>
            </a:r>
            <a:br>
              <a:rPr lang="en-US" dirty="0">
                <a:effectLst/>
              </a:rPr>
            </a:br>
            <a:endParaRPr lang="en-US" dirty="0"/>
          </a:p>
        </p:txBody>
      </p:sp>
      <p:sp>
        <p:nvSpPr>
          <p:cNvPr id="3" name="Content Placeholder 2"/>
          <p:cNvSpPr>
            <a:spLocks noGrp="1"/>
          </p:cNvSpPr>
          <p:nvPr>
            <p:ph idx="1"/>
          </p:nvPr>
        </p:nvSpPr>
        <p:spPr/>
        <p:txBody>
          <a:bodyPr/>
          <a:lstStyle/>
          <a:p>
            <a:r>
              <a:rPr lang="en-US" dirty="0" err="1">
                <a:effectLst/>
              </a:rPr>
              <a:t>Advaita</a:t>
            </a:r>
            <a:r>
              <a:rPr lang="en-US" dirty="0">
                <a:effectLst/>
              </a:rPr>
              <a:t> literally means‘ non-two.’ </a:t>
            </a:r>
            <a:endParaRPr lang="en-US" dirty="0" smtClean="0">
              <a:effectLst/>
            </a:endParaRPr>
          </a:p>
          <a:p>
            <a:r>
              <a:rPr lang="en-US" i="1" dirty="0">
                <a:effectLst/>
              </a:rPr>
              <a:t>Brahman</a:t>
            </a:r>
            <a:r>
              <a:rPr lang="en-US" dirty="0">
                <a:effectLst/>
              </a:rPr>
              <a:t> constitutes the true being, the ultimate selfhood of the world and the human being. </a:t>
            </a:r>
            <a:endParaRPr lang="en-US" dirty="0" smtClean="0">
              <a:effectLst/>
            </a:endParaRPr>
          </a:p>
          <a:p>
            <a:r>
              <a:rPr lang="en-US" dirty="0">
                <a:effectLst/>
              </a:rPr>
              <a:t>At the heart of the human problem is ignorance (</a:t>
            </a:r>
            <a:r>
              <a:rPr lang="en-US" i="1" dirty="0" err="1">
                <a:effectLst/>
              </a:rPr>
              <a:t>avidya</a:t>
            </a:r>
            <a:r>
              <a:rPr lang="en-US" dirty="0">
                <a:effectLst/>
              </a:rPr>
              <a:t>) of </a:t>
            </a:r>
            <a:r>
              <a:rPr lang="en-US" i="1" dirty="0" err="1">
                <a:effectLst/>
              </a:rPr>
              <a:t>brahman</a:t>
            </a:r>
            <a:r>
              <a:rPr lang="en-US" dirty="0">
                <a:effectLst/>
              </a:rPr>
              <a:t> </a:t>
            </a:r>
            <a:endParaRPr lang="en-US" dirty="0" smtClean="0">
              <a:effectLst/>
            </a:endParaRPr>
          </a:p>
          <a:p>
            <a:r>
              <a:rPr lang="en-US" dirty="0">
                <a:effectLst/>
              </a:rPr>
              <a:t>Liberation (</a:t>
            </a:r>
            <a:r>
              <a:rPr lang="en-US" i="1" dirty="0">
                <a:effectLst/>
              </a:rPr>
              <a:t>moksha</a:t>
            </a:r>
            <a:r>
              <a:rPr lang="en-US" dirty="0">
                <a:effectLst/>
              </a:rPr>
              <a:t>), attainable here and now, is synonymous with the overcoming of ignorance (</a:t>
            </a:r>
            <a:r>
              <a:rPr lang="en-US" i="1" dirty="0" err="1">
                <a:effectLst/>
              </a:rPr>
              <a:t>avidya</a:t>
            </a:r>
            <a:r>
              <a:rPr lang="en-US" dirty="0">
                <a:effectLst/>
              </a:rPr>
              <a:t>) </a:t>
            </a:r>
            <a:endParaRPr lang="en-US" dirty="0"/>
          </a:p>
        </p:txBody>
      </p:sp>
    </p:spTree>
    <p:extLst>
      <p:ext uri="{BB962C8B-B14F-4D97-AF65-F5344CB8AC3E}">
        <p14:creationId xmlns:p14="http://schemas.microsoft.com/office/powerpoint/2010/main" val="2354953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The Problem of Knowing Brahman</a:t>
            </a:r>
            <a:r>
              <a:rPr lang="en-US" dirty="0">
                <a:effectLst/>
              </a:rPr>
              <a:t> </a:t>
            </a:r>
            <a:endParaRPr lang="en-US" dirty="0"/>
          </a:p>
        </p:txBody>
      </p:sp>
      <p:sp>
        <p:nvSpPr>
          <p:cNvPr id="3" name="Content Placeholder 2"/>
          <p:cNvSpPr>
            <a:spLocks noGrp="1"/>
          </p:cNvSpPr>
          <p:nvPr>
            <p:ph idx="1"/>
          </p:nvPr>
        </p:nvSpPr>
        <p:spPr/>
        <p:txBody>
          <a:bodyPr/>
          <a:lstStyle/>
          <a:p>
            <a:r>
              <a:rPr lang="en-US" dirty="0" smtClean="0"/>
              <a:t>Limits of sense-knowledge</a:t>
            </a:r>
          </a:p>
          <a:p>
            <a:r>
              <a:rPr lang="en-US" dirty="0" smtClean="0"/>
              <a:t>Limits of inferential reasoning</a:t>
            </a:r>
          </a:p>
          <a:p>
            <a:r>
              <a:rPr lang="en-US" dirty="0" smtClean="0"/>
              <a:t>Impossibility of objectifying Brahman</a:t>
            </a:r>
          </a:p>
          <a:p>
            <a:r>
              <a:rPr lang="en-US" b="1" dirty="0" err="1">
                <a:effectLst/>
              </a:rPr>
              <a:t>Kena</a:t>
            </a:r>
            <a:r>
              <a:rPr lang="en-US" b="1" dirty="0">
                <a:effectLst/>
              </a:rPr>
              <a:t> Upanishad (5): That which one does not see with the eyes, but by which the eyes are seen, know that alone to be Brahman and not this that people worship as an object.</a:t>
            </a:r>
            <a:endParaRPr lang="en-US" dirty="0">
              <a:effectLst/>
            </a:endParaRPr>
          </a:p>
          <a:p>
            <a:r>
              <a:rPr lang="en-US" b="1" dirty="0">
                <a:effectLst/>
              </a:rPr>
              <a:t> </a:t>
            </a:r>
            <a:endParaRPr lang="en-US" dirty="0">
              <a:effectLst/>
            </a:endParaRPr>
          </a:p>
          <a:p>
            <a:endParaRPr lang="en-US" dirty="0"/>
          </a:p>
        </p:txBody>
      </p:sp>
    </p:spTree>
    <p:extLst>
      <p:ext uri="{BB962C8B-B14F-4D97-AF65-F5344CB8AC3E}">
        <p14:creationId xmlns:p14="http://schemas.microsoft.com/office/powerpoint/2010/main" val="3819603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effectLst/>
              </a:rPr>
              <a:t>Advaita</a:t>
            </a:r>
            <a:r>
              <a:rPr lang="en-US" b="1" dirty="0">
                <a:effectLst/>
              </a:rPr>
              <a:t> Is Not Skeptical</a:t>
            </a:r>
            <a:r>
              <a:rPr lang="en-US" dirty="0">
                <a:effectLst/>
              </a:rPr>
              <a:t> </a:t>
            </a:r>
            <a:endParaRPr lang="en-US" dirty="0"/>
          </a:p>
        </p:txBody>
      </p:sp>
      <p:sp>
        <p:nvSpPr>
          <p:cNvPr id="3" name="Content Placeholder 2"/>
          <p:cNvSpPr>
            <a:spLocks noGrp="1"/>
          </p:cNvSpPr>
          <p:nvPr>
            <p:ph idx="1"/>
          </p:nvPr>
        </p:nvSpPr>
        <p:spPr/>
        <p:txBody>
          <a:bodyPr/>
          <a:lstStyle/>
          <a:p>
            <a:r>
              <a:rPr lang="en-US" dirty="0">
                <a:effectLst/>
              </a:rPr>
              <a:t>B</a:t>
            </a:r>
            <a:r>
              <a:rPr lang="en-US" dirty="0" smtClean="0">
                <a:effectLst/>
              </a:rPr>
              <a:t>rahman </a:t>
            </a:r>
            <a:r>
              <a:rPr lang="en-US" dirty="0">
                <a:effectLst/>
              </a:rPr>
              <a:t>is unknowable in the manner of an object. </a:t>
            </a:r>
            <a:endParaRPr lang="en-US" dirty="0" smtClean="0">
              <a:effectLst/>
            </a:endParaRPr>
          </a:p>
          <a:p>
            <a:r>
              <a:rPr lang="en-US" dirty="0">
                <a:effectLst/>
              </a:rPr>
              <a:t>B</a:t>
            </a:r>
            <a:r>
              <a:rPr lang="en-US" dirty="0" smtClean="0">
                <a:effectLst/>
              </a:rPr>
              <a:t>rahman </a:t>
            </a:r>
            <a:r>
              <a:rPr lang="en-US" dirty="0">
                <a:effectLst/>
              </a:rPr>
              <a:t>is unknown in the sense of being undisclosed through other sources.</a:t>
            </a:r>
          </a:p>
          <a:p>
            <a:endParaRPr lang="en-US" dirty="0"/>
          </a:p>
        </p:txBody>
      </p:sp>
    </p:spTree>
    <p:extLst>
      <p:ext uri="{BB962C8B-B14F-4D97-AF65-F5344CB8AC3E}">
        <p14:creationId xmlns:p14="http://schemas.microsoft.com/office/powerpoint/2010/main" val="228855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The Method of Language Utilization in </a:t>
            </a:r>
            <a:r>
              <a:rPr lang="en-US" b="1" dirty="0" err="1">
                <a:effectLst/>
              </a:rPr>
              <a:t>Advaita</a:t>
            </a:r>
            <a:r>
              <a:rPr lang="en-US" dirty="0">
                <a:effectLst/>
              </a:rPr>
              <a:t> </a:t>
            </a:r>
            <a:endParaRPr lang="en-US" dirty="0"/>
          </a:p>
        </p:txBody>
      </p:sp>
      <p:sp>
        <p:nvSpPr>
          <p:cNvPr id="3" name="Content Placeholder 2"/>
          <p:cNvSpPr>
            <a:spLocks noGrp="1"/>
          </p:cNvSpPr>
          <p:nvPr>
            <p:ph idx="1"/>
          </p:nvPr>
        </p:nvSpPr>
        <p:spPr/>
        <p:txBody>
          <a:bodyPr/>
          <a:lstStyle/>
          <a:p>
            <a:r>
              <a:rPr lang="en-US" b="1" dirty="0">
                <a:effectLst/>
              </a:rPr>
              <a:t>The Method of Superimposition and De-Superimposition (</a:t>
            </a:r>
            <a:r>
              <a:rPr lang="en-US" b="1" dirty="0" err="1">
                <a:effectLst/>
              </a:rPr>
              <a:t>Adhyāropa-Apavāda</a:t>
            </a:r>
            <a:r>
              <a:rPr lang="en-US" b="1" dirty="0">
                <a:effectLst/>
              </a:rPr>
              <a:t>)</a:t>
            </a:r>
            <a:r>
              <a:rPr lang="en-US" dirty="0">
                <a:effectLst/>
              </a:rPr>
              <a:t> </a:t>
            </a:r>
            <a:endParaRPr lang="en-US" dirty="0" smtClean="0">
              <a:effectLst/>
            </a:endParaRPr>
          </a:p>
          <a:p>
            <a:r>
              <a:rPr lang="en-US" b="1" dirty="0" err="1">
                <a:effectLst/>
              </a:rPr>
              <a:t>Bhagavadgītā</a:t>
            </a:r>
            <a:r>
              <a:rPr lang="en-US" b="1" dirty="0">
                <a:effectLst/>
              </a:rPr>
              <a:t> 13:13-14: “With hands and feet everywhere, with eyes and heads and mouths everywhere, with hearing everywhere, That exists enveloping all.</a:t>
            </a:r>
            <a:endParaRPr lang="en-US" dirty="0">
              <a:effectLst/>
            </a:endParaRPr>
          </a:p>
          <a:p>
            <a:r>
              <a:rPr lang="en-US" b="1" dirty="0">
                <a:effectLst/>
              </a:rPr>
              <a:t>Shining by the functions of all the sense organs, yet without the senses; unattached, yet supporting all; devoid of qualities, yet enjoying qualities.” </a:t>
            </a:r>
            <a:endParaRPr lang="en-US" dirty="0">
              <a:effectLst/>
            </a:endParaRPr>
          </a:p>
          <a:p>
            <a:endParaRPr lang="en-US" dirty="0"/>
          </a:p>
        </p:txBody>
      </p:sp>
    </p:spTree>
    <p:extLst>
      <p:ext uri="{BB962C8B-B14F-4D97-AF65-F5344CB8AC3E}">
        <p14:creationId xmlns:p14="http://schemas.microsoft.com/office/powerpoint/2010/main" val="2317293276"/>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67</TotalTime>
  <Words>865</Words>
  <Application>Microsoft Macintosh PowerPoint</Application>
  <PresentationFormat>On-screen Show (4:3)</PresentationFormat>
  <Paragraphs>52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Habitat</vt:lpstr>
      <vt:lpstr>“That From Which All Words Return”</vt:lpstr>
      <vt:lpstr>Hinduism: The Richness of Diversity </vt:lpstr>
      <vt:lpstr>The Tradition of Advaita Vedānta </vt:lpstr>
      <vt:lpstr>.  Words As Valid Source of Knowledge </vt:lpstr>
      <vt:lpstr>Criteria of Valid Knowledge</vt:lpstr>
      <vt:lpstr> Brahman As Subject of the Upanishads </vt:lpstr>
      <vt:lpstr>The Problem of Knowing Brahman </vt:lpstr>
      <vt:lpstr>Advaita Is Not Skeptical </vt:lpstr>
      <vt:lpstr>The Method of Language Utilization in Advaita </vt:lpstr>
      <vt:lpstr>The Method of Language Utilization in Advaita</vt:lpstr>
      <vt:lpstr>The Method of Language Utilization in Advaita</vt:lpstr>
      <vt:lpstr>The Method of Language Utilization in Advaita</vt:lpstr>
      <vt:lpstr>Conclusion</vt:lpstr>
      <vt:lpstr>Brahmasūtra Commentary 3.2.22: </vt:lpstr>
      <vt:lpstr>Brahmasūtra Commentary 3.2.22 </vt:lpstr>
    </vt:vector>
  </TitlesOfParts>
  <Company>St. Olaf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“That From Which All Words Return”</dc:title>
  <dc:creator>Anantanand Rambachan</dc:creator>
  <cp:lastModifiedBy>Anantanand Rambachan</cp:lastModifiedBy>
  <cp:revision>31</cp:revision>
  <dcterms:created xsi:type="dcterms:W3CDTF">2014-10-01T15:34:02Z</dcterms:created>
  <dcterms:modified xsi:type="dcterms:W3CDTF">2014-10-08T14:28:04Z</dcterms:modified>
</cp:coreProperties>
</file>